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891" r:id="rId2"/>
    <p:sldId id="928" r:id="rId3"/>
    <p:sldId id="929" r:id="rId4"/>
    <p:sldId id="930" r:id="rId5"/>
    <p:sldId id="931" r:id="rId6"/>
    <p:sldId id="932" r:id="rId7"/>
    <p:sldId id="933" r:id="rId8"/>
    <p:sldId id="934" r:id="rId9"/>
    <p:sldId id="935" r:id="rId10"/>
    <p:sldId id="936" r:id="rId11"/>
    <p:sldId id="937" r:id="rId12"/>
    <p:sldId id="938" r:id="rId13"/>
    <p:sldId id="942" r:id="rId14"/>
    <p:sldId id="948" r:id="rId15"/>
    <p:sldId id="943" r:id="rId16"/>
    <p:sldId id="944" r:id="rId17"/>
    <p:sldId id="945" r:id="rId18"/>
    <p:sldId id="946" r:id="rId19"/>
    <p:sldId id="947" r:id="rId20"/>
    <p:sldId id="950" r:id="rId21"/>
    <p:sldId id="949" r:id="rId22"/>
    <p:sldId id="951" r:id="rId23"/>
    <p:sldId id="952" r:id="rId24"/>
    <p:sldId id="953" r:id="rId25"/>
    <p:sldId id="954" r:id="rId26"/>
    <p:sldId id="955" r:id="rId27"/>
    <p:sldId id="956" r:id="rId28"/>
    <p:sldId id="941" r:id="rId29"/>
    <p:sldId id="939" r:id="rId30"/>
    <p:sldId id="940" r:id="rId31"/>
    <p:sldId id="957" r:id="rId32"/>
    <p:sldId id="958" r:id="rId33"/>
    <p:sldId id="959" r:id="rId34"/>
    <p:sldId id="960" r:id="rId35"/>
    <p:sldId id="961" r:id="rId36"/>
    <p:sldId id="962" r:id="rId37"/>
    <p:sldId id="963" r:id="rId38"/>
    <p:sldId id="964" r:id="rId39"/>
    <p:sldId id="965" r:id="rId40"/>
    <p:sldId id="966" r:id="rId41"/>
    <p:sldId id="968" r:id="rId42"/>
    <p:sldId id="967" r:id="rId43"/>
    <p:sldId id="969" r:id="rId44"/>
    <p:sldId id="970" r:id="rId45"/>
    <p:sldId id="971" r:id="rId46"/>
    <p:sldId id="972" r:id="rId47"/>
    <p:sldId id="973" r:id="rId48"/>
    <p:sldId id="974" r:id="rId49"/>
    <p:sldId id="975" r:id="rId50"/>
    <p:sldId id="976" r:id="rId51"/>
    <p:sldId id="977" r:id="rId52"/>
    <p:sldId id="978" r:id="rId53"/>
    <p:sldId id="979" r:id="rId54"/>
    <p:sldId id="980" r:id="rId55"/>
    <p:sldId id="981" r:id="rId56"/>
    <p:sldId id="982" r:id="rId57"/>
    <p:sldId id="983" r:id="rId58"/>
    <p:sldId id="984" r:id="rId59"/>
    <p:sldId id="985" r:id="rId60"/>
    <p:sldId id="986" r:id="rId61"/>
    <p:sldId id="987" r:id="rId62"/>
    <p:sldId id="988" r:id="rId63"/>
    <p:sldId id="989" r:id="rId64"/>
  </p:sldIdLst>
  <p:sldSz cx="9144000" cy="6858000" type="screen4x3"/>
  <p:notesSz cx="7099300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F44336"/>
    <a:srgbClr val="953735"/>
    <a:srgbClr val="77933C"/>
    <a:srgbClr val="FF6600"/>
    <a:srgbClr val="3F51B5"/>
    <a:srgbClr val="827717"/>
    <a:srgbClr val="FFC107"/>
    <a:srgbClr val="1A237E"/>
    <a:srgbClr val="B7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29" autoAdjust="0"/>
    <p:restoredTop sz="94668" autoAdjust="0"/>
  </p:normalViewPr>
  <p:slideViewPr>
    <p:cSldViewPr snapToObjects="1">
      <p:cViewPr>
        <p:scale>
          <a:sx n="91" d="100"/>
          <a:sy n="91" d="100"/>
        </p:scale>
        <p:origin x="-1428" y="-258"/>
      </p:cViewPr>
      <p:guideLst>
        <p:guide orient="horz" pos="2115"/>
        <p:guide orient="horz" pos="4065"/>
        <p:guide orient="horz" pos="650"/>
        <p:guide orient="horz" pos="1434"/>
        <p:guide pos="2532"/>
        <p:guide pos="113"/>
        <p:guide pos="295"/>
        <p:guide pos="5511"/>
        <p:guide pos="30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-3246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2011363" y="959485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ctr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00B3F04-A23B-47B2-B0A3-896DB072D53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2100" y="0"/>
            <a:ext cx="6515100" cy="114300"/>
          </a:xfrm>
          <a:prstGeom prst="rect">
            <a:avLst/>
          </a:prstGeom>
          <a:solidFill>
            <a:srgbClr val="A0C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562" tIns="53781" rIns="107562" bIns="53781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7044" name="그림 7" descr="c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05475" y="180975"/>
            <a:ext cx="1101725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TextBox 9"/>
          <p:cNvSpPr txBox="1">
            <a:spLocks noChangeArrowheads="1"/>
          </p:cNvSpPr>
          <p:nvPr/>
        </p:nvSpPr>
        <p:spPr bwMode="auto">
          <a:xfrm>
            <a:off x="4860925" y="9832975"/>
            <a:ext cx="1979613" cy="28257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07562" tIns="53781" rIns="107562" bIns="5378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buFont typeface="Wingdings" pitchFamily="2" charset="2"/>
              <a:buNone/>
              <a:defRPr/>
            </a:pPr>
            <a:r>
              <a:rPr lang="en-US" altLang="ko-KR" sz="1100" i="1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Presentation Global Leader</a:t>
            </a:r>
            <a:endParaRPr lang="ko-KR" altLang="en-US" sz="1100" i="1" dirty="0" smtClean="0">
              <a:solidFill>
                <a:srgbClr val="595959"/>
              </a:solidFill>
              <a:latin typeface="Arial" charset="0"/>
              <a:cs typeface="Arial" charset="0"/>
            </a:endParaRPr>
          </a:p>
        </p:txBody>
      </p:sp>
      <p:sp>
        <p:nvSpPr>
          <p:cNvPr id="37894" name="TextBox 10"/>
          <p:cNvSpPr txBox="1">
            <a:spLocks noChangeArrowheads="1"/>
          </p:cNvSpPr>
          <p:nvPr/>
        </p:nvSpPr>
        <p:spPr bwMode="auto">
          <a:xfrm>
            <a:off x="5292725" y="9634538"/>
            <a:ext cx="1546225" cy="23495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07562" tIns="53781" rIns="107562" bIns="5378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buFont typeface="Wingdings" pitchFamily="2" charset="2"/>
              <a:buNone/>
              <a:defRPr/>
            </a:pPr>
            <a:r>
              <a:rPr lang="en-US" altLang="ko-KR" sz="800" dirty="0" err="1" smtClean="0">
                <a:solidFill>
                  <a:srgbClr val="595959"/>
                </a:solidFill>
                <a:latin typeface="Arial" charset="0"/>
                <a:cs typeface="Arial" charset="0"/>
              </a:rPr>
              <a:t>PowerPT</a:t>
            </a:r>
            <a:r>
              <a:rPr lang="en-US" altLang="ko-KR" sz="800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. all rights reserved</a:t>
            </a:r>
            <a:endParaRPr lang="ko-KR" altLang="en-US" sz="800" dirty="0" smtClean="0">
              <a:solidFill>
                <a:srgbClr val="595959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92100" y="10120313"/>
            <a:ext cx="65151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562" tIns="53781" rIns="107562" bIns="53781" anchor="ctr"/>
          <a:lstStyle/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399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4988" cy="512763"/>
          </a:xfrm>
          <a:prstGeom prst="rect">
            <a:avLst/>
          </a:prstGeom>
        </p:spPr>
        <p:txBody>
          <a:bodyPr vert="horz" lIns="93415" tIns="46708" rIns="93415" bIns="46708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4988" cy="512763"/>
          </a:xfrm>
          <a:prstGeom prst="rect">
            <a:avLst/>
          </a:prstGeom>
        </p:spPr>
        <p:txBody>
          <a:bodyPr vert="horz" lIns="93415" tIns="46708" rIns="93415" bIns="46708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0A606AB-B736-4912-A729-9F04A4706279}" type="datetimeFigureOut">
              <a:rPr lang="ko-KR" altLang="en-US"/>
              <a:pPr>
                <a:defRPr/>
              </a:pPr>
              <a:t>2020-11-22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15" tIns="46708" rIns="93415" bIns="46708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lIns="93415" tIns="46708" rIns="93415" bIns="46708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4988" cy="512762"/>
          </a:xfrm>
          <a:prstGeom prst="rect">
            <a:avLst/>
          </a:prstGeom>
        </p:spPr>
        <p:txBody>
          <a:bodyPr vert="horz" lIns="93415" tIns="46708" rIns="93415" bIns="46708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2725" y="9720263"/>
            <a:ext cx="3074988" cy="512762"/>
          </a:xfrm>
          <a:prstGeom prst="rect">
            <a:avLst/>
          </a:prstGeom>
        </p:spPr>
        <p:txBody>
          <a:bodyPr vert="horz" lIns="93415" tIns="46708" rIns="93415" bIns="46708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FD5BF6E-6517-42FD-A741-E79FA1D5C96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585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">
    <p:bg>
      <p:bgPr>
        <a:solidFill>
          <a:srgbClr val="3F5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401891"/>
            <a:ext cx="7772400" cy="1470025"/>
          </a:xfrm>
        </p:spPr>
        <p:txBody>
          <a:bodyPr/>
          <a:lstStyle>
            <a:lvl1pPr>
              <a:defRPr sz="4400">
                <a:solidFill>
                  <a:srgbClr val="8DD2E9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400800" cy="54293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457200" y="1052736"/>
            <a:ext cx="8578850" cy="5617369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0"/>
            <a:ext cx="9144000" cy="872337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 userDrawn="1"/>
        </p:nvSpPr>
        <p:spPr>
          <a:xfrm>
            <a:off x="7847459" y="507970"/>
            <a:ext cx="1188591" cy="4687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42250" y="500422"/>
            <a:ext cx="1193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000"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04800" y="762000"/>
            <a:ext cx="43053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62500" y="762000"/>
            <a:ext cx="43053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58102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01600"/>
            <a:ext cx="822960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1562"/>
            <a:ext cx="8229600" cy="559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3" r:id="rId3"/>
  </p:sldLayoutIdLst>
  <p:transition/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pitchFamily="34" charset="0"/>
          <a:ea typeface="HY견고딕" pitchFamily="18" charset="-127"/>
          <a:cs typeface="Arial" pitchFamily="34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Arial" pitchFamily="34" charset="0"/>
          <a:ea typeface="HY견고딕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Arial" pitchFamily="34" charset="0"/>
          <a:ea typeface="HY견고딕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Arial" pitchFamily="34" charset="0"/>
          <a:ea typeface="HY견고딕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Arial" pitchFamily="34" charset="0"/>
          <a:ea typeface="HY견고딕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pitchFamily="34" charset="0"/>
          <a:ea typeface="HY견고딕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4.png"/><Relationship Id="rId7" Type="http://schemas.openxmlformats.org/officeDocument/2006/relationships/image" Target="../media/image12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699792" y="2492896"/>
            <a:ext cx="246221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0">
              <a:spcBef>
                <a:spcPct val="50000"/>
              </a:spcBef>
            </a:pP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>텍스트 분석</a:t>
            </a:r>
            <a:endParaRPr lang="en-US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2172" y="2060848"/>
            <a:ext cx="1189038" cy="1079500"/>
            <a:chOff x="1242172" y="2060848"/>
            <a:chExt cx="1189038" cy="1079500"/>
          </a:xfrm>
        </p:grpSpPr>
        <p:sp>
          <p:nvSpPr>
            <p:cNvPr id="6" name="TextBox 5"/>
            <p:cNvSpPr txBox="1"/>
            <p:nvPr/>
          </p:nvSpPr>
          <p:spPr>
            <a:xfrm>
              <a:off x="1242172" y="2060848"/>
              <a:ext cx="1189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UNIT</a:t>
              </a:r>
              <a:endParaRPr lang="ko-KR" alt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5" descr="C:\Documents and Settings\winxp\바탕 화면\그림1 copy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42172" y="2060848"/>
              <a:ext cx="1189038" cy="1079500"/>
            </a:xfrm>
            <a:prstGeom prst="rect">
              <a:avLst/>
            </a:prstGeom>
            <a:noFill/>
          </p:spPr>
        </p:pic>
      </p:grpSp>
      <p:sp>
        <p:nvSpPr>
          <p:cNvPr id="9" name="TextBox 8"/>
          <p:cNvSpPr txBox="1"/>
          <p:nvPr/>
        </p:nvSpPr>
        <p:spPr>
          <a:xfrm>
            <a:off x="1242172" y="2420890"/>
            <a:ext cx="11890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rgbClr val="3F51B5"/>
                </a:solidFill>
                <a:latin typeface="Arial Black" pitchFamily="34" charset="0"/>
              </a:rPr>
              <a:t>08</a:t>
            </a:r>
            <a:endParaRPr lang="ko-KR" altLang="en-US" sz="4400" dirty="0">
              <a:solidFill>
                <a:srgbClr val="3F51B5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665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SentiWordNet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영화 </a:t>
            </a:r>
            <a:r>
              <a:rPr lang="ko-KR" altLang="en-US" dirty="0" err="1" smtClean="0"/>
              <a:t>감상평</a:t>
            </a:r>
            <a:r>
              <a:rPr lang="ko-KR" altLang="en-US" dirty="0" smtClean="0"/>
              <a:t> 감성 분석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10</a:t>
            </a:fld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9" t="60082" r="17003" b="9013"/>
          <a:stretch/>
        </p:blipFill>
        <p:spPr bwMode="auto">
          <a:xfrm>
            <a:off x="179507" y="982498"/>
            <a:ext cx="7052652" cy="3134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자유형 2"/>
          <p:cNvSpPr/>
          <p:nvPr/>
        </p:nvSpPr>
        <p:spPr>
          <a:xfrm>
            <a:off x="6198781" y="1337914"/>
            <a:ext cx="1818168" cy="661007"/>
          </a:xfrm>
          <a:custGeom>
            <a:avLst/>
            <a:gdLst>
              <a:gd name="connsiteX0" fmla="*/ 0 w 1818168"/>
              <a:gd name="connsiteY0" fmla="*/ 65584 h 661007"/>
              <a:gd name="connsiteX1" fmla="*/ 1446028 w 1818168"/>
              <a:gd name="connsiteY1" fmla="*/ 54951 h 661007"/>
              <a:gd name="connsiteX2" fmla="*/ 1818168 w 1818168"/>
              <a:gd name="connsiteY2" fmla="*/ 661007 h 66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8168" h="661007">
                <a:moveTo>
                  <a:pt x="0" y="65584"/>
                </a:moveTo>
                <a:cubicBezTo>
                  <a:pt x="571500" y="10649"/>
                  <a:pt x="1143000" y="-44286"/>
                  <a:pt x="1446028" y="54951"/>
                </a:cubicBezTo>
                <a:cubicBezTo>
                  <a:pt x="1749056" y="154188"/>
                  <a:pt x="1783612" y="407597"/>
                  <a:pt x="1818168" y="66100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17601" y="199892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오래 걸림</a:t>
            </a: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28572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VADER – </a:t>
            </a:r>
            <a:r>
              <a:rPr lang="ko-KR" altLang="en-US" dirty="0" smtClean="0"/>
              <a:t>영화 </a:t>
            </a:r>
            <a:r>
              <a:rPr lang="ko-KR" altLang="en-US" dirty="0" err="1" smtClean="0"/>
              <a:t>감상평</a:t>
            </a:r>
            <a:r>
              <a:rPr lang="ko-KR" altLang="en-US" dirty="0" smtClean="0"/>
              <a:t> </a:t>
            </a:r>
            <a:r>
              <a:rPr lang="ko-KR" altLang="en-US" dirty="0"/>
              <a:t>감성 </a:t>
            </a:r>
            <a:r>
              <a:rPr lang="ko-KR" altLang="en-US" dirty="0" smtClean="0"/>
              <a:t>분석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6" t="69883" r="38393" b="16048"/>
          <a:stretch/>
        </p:blipFill>
        <p:spPr bwMode="auto">
          <a:xfrm>
            <a:off x="179507" y="978101"/>
            <a:ext cx="4830444" cy="1426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9" t="80806" r="69161" b="9013"/>
          <a:stretch/>
        </p:blipFill>
        <p:spPr bwMode="auto">
          <a:xfrm>
            <a:off x="7164288" y="5229200"/>
            <a:ext cx="1576916" cy="1032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100836" y="4847832"/>
            <a:ext cx="165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SentiWordNet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8" t="52578" r="31486" b="9245"/>
          <a:stretch/>
        </p:blipFill>
        <p:spPr bwMode="auto">
          <a:xfrm>
            <a:off x="196520" y="2636911"/>
            <a:ext cx="5543814" cy="3871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자유형 8"/>
          <p:cNvSpPr/>
          <p:nvPr/>
        </p:nvSpPr>
        <p:spPr>
          <a:xfrm>
            <a:off x="5148064" y="2924944"/>
            <a:ext cx="1818168" cy="661007"/>
          </a:xfrm>
          <a:custGeom>
            <a:avLst/>
            <a:gdLst>
              <a:gd name="connsiteX0" fmla="*/ 0 w 1818168"/>
              <a:gd name="connsiteY0" fmla="*/ 65584 h 661007"/>
              <a:gd name="connsiteX1" fmla="*/ 1446028 w 1818168"/>
              <a:gd name="connsiteY1" fmla="*/ 54951 h 661007"/>
              <a:gd name="connsiteX2" fmla="*/ 1818168 w 1818168"/>
              <a:gd name="connsiteY2" fmla="*/ 661007 h 66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8168" h="661007">
                <a:moveTo>
                  <a:pt x="0" y="65584"/>
                </a:moveTo>
                <a:cubicBezTo>
                  <a:pt x="571500" y="10649"/>
                  <a:pt x="1143000" y="-44286"/>
                  <a:pt x="1446028" y="54951"/>
                </a:cubicBezTo>
                <a:cubicBezTo>
                  <a:pt x="1749056" y="154188"/>
                  <a:pt x="1783612" y="407597"/>
                  <a:pt x="1818168" y="66100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566884" y="358595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오래 걸림</a:t>
            </a: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45145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토픽 모델링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핵심 주제 찾기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중심 단어를 추출</a:t>
            </a:r>
            <a:endParaRPr lang="en-US" altLang="ko-KR" dirty="0" smtClean="0"/>
          </a:p>
          <a:p>
            <a:r>
              <a:rPr lang="en-US" altLang="ko-KR" dirty="0" err="1" smtClean="0"/>
              <a:t>LDA</a:t>
            </a:r>
            <a:r>
              <a:rPr lang="en-US" altLang="ko-KR" dirty="0" smtClean="0"/>
              <a:t> (Latent </a:t>
            </a:r>
            <a:r>
              <a:rPr lang="en-US" altLang="ko-KR" dirty="0" err="1" smtClean="0"/>
              <a:t>Dirichlet</a:t>
            </a:r>
            <a:r>
              <a:rPr lang="en-US" altLang="ko-KR" dirty="0" smtClean="0"/>
              <a:t> Allocation)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8414439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LDA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디리클레</a:t>
                </a:r>
                <a:r>
                  <a:rPr lang="en-US" altLang="ko-KR" dirty="0" smtClean="0"/>
                  <a:t>(</a:t>
                </a:r>
                <a:r>
                  <a:rPr lang="en-US" altLang="ko-KR" dirty="0" err="1" smtClean="0"/>
                  <a:t>Dirichlet</a:t>
                </a:r>
                <a:r>
                  <a:rPr lang="en-US" altLang="ko-KR" dirty="0" smtClean="0"/>
                  <a:t>) </a:t>
                </a:r>
                <a:r>
                  <a:rPr lang="ko-KR" altLang="en-US" dirty="0" smtClean="0"/>
                  <a:t>분포의 확률 밀도 함수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벡터의 성분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⋯,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&gt;0</m:t>
                    </m:r>
                  </m:oMath>
                </a14:m>
                <a:r>
                  <a:rPr lang="ko-KR" altLang="en-US" dirty="0" smtClean="0"/>
                  <a:t> 이고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ko-KR" altLang="en-US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=1</m:t>
                        </m:r>
                      </m:e>
                    </m:nary>
                  </m:oMath>
                </a14:m>
                <a:r>
                  <a:rPr lang="ko-KR" altLang="en-US" dirty="0" smtClean="0"/>
                  <a:t> 일 때는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그 외는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l="-1635" t="-19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74630" y="1930700"/>
                <a:ext cx="5629618" cy="1138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/>
                              <a:ea typeface="Cambria Math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  <a:ea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sz="2400" b="0" i="1" smtClean="0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  <a:ea typeface="Cambria Math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sz="2400" b="0" i="1" smtClean="0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/>
                            </a:rPr>
                            <m:t>𝐵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ko-KR" altLang="en-US" sz="2400" b="0" i="1" smtClean="0">
                                  <a:latin typeface="Cambria Math"/>
                                </a:rPr>
                                <m:t>𝛼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∏"/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b="0" i="1" smtClean="0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630" y="1930700"/>
                <a:ext cx="5629618" cy="11382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6912" y="4653136"/>
                <a:ext cx="2731517" cy="978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latin typeface="Cambria Math"/>
                        </a:rPr>
                        <m:t>𝐵</m:t>
                      </m:r>
                      <m:d>
                        <m:dPr>
                          <m:ctrlPr>
                            <a:rPr lang="en-US" altLang="ko-KR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ko-KR" altLang="en-US" sz="2400" i="1">
                              <a:latin typeface="Cambria Math"/>
                            </a:rPr>
                            <m:t>𝛼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altLang="ko-KR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l-GR" altLang="ko-KR" sz="2400" i="1" smtClean="0">
                                  <a:latin typeface="Cambria Math"/>
                                  <a:ea typeface="Cambria Math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l-GR" altLang="ko-KR" sz="240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altLang="ko-KR" sz="240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l-GR" sz="2400" i="1" smtClean="0"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l-GR" altLang="ko-KR" sz="2400" b="0" i="1" smtClean="0">
                              <a:latin typeface="Cambria Math"/>
                              <a:ea typeface="Cambria Math"/>
                            </a:rPr>
                            <m:t>Γ</m:t>
                          </m:r>
                          <m:d>
                            <m:dPr>
                              <m:ctrlPr>
                                <a:rPr lang="el-GR" altLang="ko-K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l-GR" altLang="ko-KR" sz="24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2400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  <a:ea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2400" b="0" i="1" smtClean="0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l-GR" altLang="ko-KR" sz="24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l-GR" sz="2400" b="0" i="1" smtClean="0"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12" y="4653136"/>
                <a:ext cx="2731517" cy="97898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69195" y="5803859"/>
                <a:ext cx="3094693" cy="891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24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el-GR" altLang="ko-KR" sz="2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/>
                        </a:rPr>
                        <m:t>𝑑𝑡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95" y="5803859"/>
                <a:ext cx="3094693" cy="89146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986" name="Picture 2" descr="http://i.imgur.com/EcCKDm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531" y="3429000"/>
            <a:ext cx="3925520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74630" y="3429000"/>
                <a:ext cx="37803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/>
                              <a:ea typeface="Cambria Math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  <a:ea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sz="2400" b="0" i="1" smtClean="0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  <a:ea typeface="Cambria Math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sz="2400" b="0" i="1" smtClean="0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630" y="3429000"/>
                <a:ext cx="3780329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148064" y="3399383"/>
                <a:ext cx="1598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0" i="1" smtClean="0">
                          <a:latin typeface="Cambria Math"/>
                        </a:rPr>
                        <m:t>𝛼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6, 2, 2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399383"/>
                <a:ext cx="1598322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308304" y="3140968"/>
                <a:ext cx="1598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0" i="1" smtClean="0">
                          <a:latin typeface="Cambria Math"/>
                        </a:rPr>
                        <m:t>𝛼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3, 7, 5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3140968"/>
                <a:ext cx="1598323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148064" y="5124504"/>
                <a:ext cx="1598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0" i="1" smtClean="0">
                          <a:latin typeface="Cambria Math"/>
                        </a:rPr>
                        <m:t>𝛼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6, 2, 6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124504"/>
                <a:ext cx="1598323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308304" y="5035121"/>
                <a:ext cx="1598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0" i="1" smtClean="0">
                          <a:latin typeface="Cambria Math"/>
                        </a:rPr>
                        <m:t>𝛼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2, 3, 4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5035121"/>
                <a:ext cx="1598323" cy="40011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576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LDA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깁스 샘플링 </a:t>
                </a:r>
                <a:r>
                  <a:rPr lang="en-US" altLang="ko-KR" dirty="0" smtClean="0"/>
                  <a:t>(Gibbs Sampling)</a:t>
                </a:r>
              </a:p>
              <a:p>
                <a:pPr lvl="1"/>
                <a:r>
                  <a:rPr lang="ko-KR" altLang="en-US" dirty="0" smtClean="0"/>
                  <a:t>초기 표본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 smtClean="0"/>
                  <a:t> 고정하고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ko-KR" altLang="en-US" dirty="0" smtClean="0"/>
                  <a:t> 확률로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뽑기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 smtClean="0"/>
                  <a:t>갱신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ko-KR" altLang="en-US" dirty="0"/>
                  <a:t>고정하고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ko-KR" altLang="en-US" dirty="0"/>
                  <a:t> 확률로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 뽑기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 smtClean="0"/>
                  <a:t>갱신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 고정하고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begChr m:val="|"/>
                            <m:endChr m:val="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ko-KR" altLang="en-US" dirty="0"/>
                  <a:t> 확률로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/>
                  <a:t> 뽑기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/>
                  <a:t> 갱신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r>
                  <a:rPr lang="en-US" altLang="ko-KR" dirty="0" smtClean="0"/>
                  <a:t>Collapsed Gibbs Sampling</a:t>
                </a:r>
              </a:p>
              <a:p>
                <a:pPr lvl="1"/>
                <a:r>
                  <a:rPr lang="ko-KR" altLang="en-US" dirty="0" smtClean="0"/>
                  <a:t>불필요한 일부 변수를 샘플링에서 생략하고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Gibbs Sampling </a:t>
                </a:r>
                <a:r>
                  <a:rPr lang="ko-KR" altLang="en-US" dirty="0" smtClean="0"/>
                  <a:t>수행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l="-1635" t="-19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5433" y="3645024"/>
                <a:ext cx="61962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smtClean="0">
                    <a:latin typeface="맑은 고딕" pitchFamily="50" charset="-127"/>
                    <a:ea typeface="맑은 고딕" pitchFamily="50" charset="-127"/>
                  </a:rPr>
                  <a:t>계속 반복하면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  <a:ea typeface="맑은 고딕" pitchFamily="50" charset="-127"/>
                      </a:rPr>
                      <m:t>𝑝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/>
                                <a:ea typeface="맑은 고딕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/>
                                <a:ea typeface="맑은 고딕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/>
                            <a:ea typeface="맑은 고딕" pitchFamily="50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/>
                                <a:ea typeface="맑은 고딕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/>
                                <a:ea typeface="맑은 고딕" pitchFamily="50" charset="-127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/>
                            <a:ea typeface="맑은 고딕" pitchFamily="50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/>
                                <a:ea typeface="맑은 고딕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/>
                                <a:ea typeface="맑은 고딕" pitchFamily="50" charset="-127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000" dirty="0" smtClean="0">
                    <a:latin typeface="맑은 고딕" pitchFamily="50" charset="-127"/>
                    <a:ea typeface="맑은 고딕" pitchFamily="50" charset="-127"/>
                  </a:rPr>
                  <a:t>로 뽑은 것과 유사하게 됨</a:t>
                </a:r>
                <a:endParaRPr lang="ko-KR" altLang="en-US" sz="2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33" y="3645024"/>
                <a:ext cx="6196248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984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자유형 6"/>
          <p:cNvSpPr/>
          <p:nvPr/>
        </p:nvSpPr>
        <p:spPr>
          <a:xfrm>
            <a:off x="318977" y="2222205"/>
            <a:ext cx="584790" cy="925032"/>
          </a:xfrm>
          <a:custGeom>
            <a:avLst/>
            <a:gdLst>
              <a:gd name="connsiteX0" fmla="*/ 542260 w 584790"/>
              <a:gd name="connsiteY0" fmla="*/ 925032 h 925032"/>
              <a:gd name="connsiteX1" fmla="*/ 0 w 584790"/>
              <a:gd name="connsiteY1" fmla="*/ 925032 h 925032"/>
              <a:gd name="connsiteX2" fmla="*/ 0 w 584790"/>
              <a:gd name="connsiteY2" fmla="*/ 0 h 925032"/>
              <a:gd name="connsiteX3" fmla="*/ 584790 w 584790"/>
              <a:gd name="connsiteY3" fmla="*/ 0 h 92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790" h="925032">
                <a:moveTo>
                  <a:pt x="542260" y="925032"/>
                </a:moveTo>
                <a:lnTo>
                  <a:pt x="0" y="925032"/>
                </a:lnTo>
                <a:lnTo>
                  <a:pt x="0" y="0"/>
                </a:lnTo>
                <a:lnTo>
                  <a:pt x="584790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58642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LDA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  <p:pic>
        <p:nvPicPr>
          <p:cNvPr id="5" name="Picture 4" descr="http://i.imgur.com/r5e5qv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49" y="1196752"/>
            <a:ext cx="9041645" cy="439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28512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LDA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개체 틀 6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𝐷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: </a:t>
                </a:r>
                <a:r>
                  <a:rPr lang="ko-KR" altLang="en-US" sz="2000" dirty="0" smtClean="0"/>
                  <a:t>전체 문서 개수</a:t>
                </a:r>
                <a:endParaRPr lang="en-US" altLang="ko-KR" sz="2000" dirty="0" smtClean="0"/>
              </a:p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𝐾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: </a:t>
                </a:r>
                <a:r>
                  <a:rPr lang="ko-KR" altLang="en-US" sz="2000" dirty="0" smtClean="0"/>
                  <a:t>전체 토픽 개수</a:t>
                </a:r>
                <a:endParaRPr lang="en-US" altLang="ko-KR" sz="2000" dirty="0" smtClean="0"/>
              </a:p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: </a:t>
                </a:r>
                <a:r>
                  <a:rPr lang="ko-KR" altLang="en-US" sz="2000" dirty="0" smtClean="0"/>
                  <a:t>문</a:t>
                </a:r>
                <a:r>
                  <a:rPr lang="ko-KR" altLang="en-US" sz="2000" dirty="0"/>
                  <a:t>서</a:t>
                </a:r>
                <a:r>
                  <a:rPr lang="en-US" altLang="ko-KR" sz="2000" dirty="0" smtClean="0"/>
                  <a:t>d</a:t>
                </a:r>
                <a:r>
                  <a:rPr lang="ko-KR" altLang="en-US" sz="2000" dirty="0" smtClean="0"/>
                  <a:t>의 단어 수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7" name="텍스트 개체 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l="-640" t="-5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16</a:t>
            </a:fld>
            <a:endParaRPr lang="en-US" altLang="ko-KR" dirty="0"/>
          </a:p>
        </p:txBody>
      </p:sp>
      <p:pic>
        <p:nvPicPr>
          <p:cNvPr id="43010" name="Picture 2" descr="http://i.imgur.com/CEGcfo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1" y="2293042"/>
            <a:ext cx="9001369" cy="329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 7"/>
          <p:cNvSpPr/>
          <p:nvPr/>
        </p:nvSpPr>
        <p:spPr>
          <a:xfrm>
            <a:off x="4005231" y="4582633"/>
            <a:ext cx="343485" cy="1222744"/>
          </a:xfrm>
          <a:custGeom>
            <a:avLst/>
            <a:gdLst>
              <a:gd name="connsiteX0" fmla="*/ 343485 w 343485"/>
              <a:gd name="connsiteY0" fmla="*/ 0 h 1222744"/>
              <a:gd name="connsiteX1" fmla="*/ 3243 w 343485"/>
              <a:gd name="connsiteY1" fmla="*/ 489097 h 1222744"/>
              <a:gd name="connsiteX2" fmla="*/ 162732 w 343485"/>
              <a:gd name="connsiteY2" fmla="*/ 1222744 h 122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485" h="1222744">
                <a:moveTo>
                  <a:pt x="343485" y="0"/>
                </a:moveTo>
                <a:cubicBezTo>
                  <a:pt x="188426" y="142653"/>
                  <a:pt x="33368" y="285306"/>
                  <a:pt x="3243" y="489097"/>
                </a:cubicBezTo>
                <a:cubicBezTo>
                  <a:pt x="-26882" y="692888"/>
                  <a:pt x="162732" y="1222744"/>
                  <a:pt x="162732" y="1222744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47864" y="5805264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관찰 가능한 것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d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번째 단어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59412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LDA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17</a:t>
            </a:fld>
            <a:endParaRPr lang="en-US" altLang="ko-KR" dirty="0"/>
          </a:p>
        </p:txBody>
      </p:sp>
      <p:pic>
        <p:nvPicPr>
          <p:cNvPr id="43010" name="Picture 2" descr="http://i.imgur.com/CEGcf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697" y="908720"/>
            <a:ext cx="4393303" cy="16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323802"/>
              </p:ext>
            </p:extLst>
          </p:nvPr>
        </p:nvGraphicFramePr>
        <p:xfrm>
          <a:off x="323528" y="2924944"/>
          <a:ext cx="6858000" cy="36880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14500"/>
                <a:gridCol w="1714500"/>
                <a:gridCol w="1714500"/>
                <a:gridCol w="17145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단어</a:t>
                      </a:r>
                      <a:endParaRPr lang="en-US" sz="16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토픽</a:t>
                      </a:r>
                      <a:r>
                        <a:rPr lang="en-US" sz="16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en-US" sz="16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토픽</a:t>
                      </a:r>
                      <a:r>
                        <a:rPr lang="en-US" sz="16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en-US" sz="16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토픽</a:t>
                      </a:r>
                      <a:r>
                        <a:rPr lang="en-US" altLang="ko-KR" sz="16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</a:t>
                      </a:r>
                      <a:endParaRPr lang="en-US" sz="16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Baseball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0.200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Basketball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0.267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Boxing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0.133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Money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0.313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0.400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Interest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0.312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0.312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Democrat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Republican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Cocus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President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486838" y="3274351"/>
            <a:ext cx="1673424" cy="3328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393741" y="2895327"/>
                <a:ext cx="17867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/>
                        </a:rPr>
                        <m:t>~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𝐷𝑖𝑟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ko-KR" altLang="en-US" sz="2400" b="0" i="1" smtClean="0">
                              <a:latin typeface="Cambria Math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741" y="2895327"/>
                <a:ext cx="178677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오른쪽 중괄호 12"/>
          <p:cNvSpPr/>
          <p:nvPr/>
        </p:nvSpPr>
        <p:spPr>
          <a:xfrm>
            <a:off x="7215617" y="3274351"/>
            <a:ext cx="236701" cy="3328040"/>
          </a:xfrm>
          <a:prstGeom prst="rightBrac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6772378" y="2328530"/>
            <a:ext cx="1318999" cy="914400"/>
          </a:xfrm>
          <a:custGeom>
            <a:avLst/>
            <a:gdLst>
              <a:gd name="connsiteX0" fmla="*/ 1318999 w 1318999"/>
              <a:gd name="connsiteY0" fmla="*/ 0 h 914400"/>
              <a:gd name="connsiteX1" fmla="*/ 1000022 w 1318999"/>
              <a:gd name="connsiteY1" fmla="*/ 595423 h 914400"/>
              <a:gd name="connsiteX2" fmla="*/ 128152 w 1318999"/>
              <a:gd name="connsiteY2" fmla="*/ 382772 h 914400"/>
              <a:gd name="connsiteX3" fmla="*/ 21827 w 1318999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8999" h="914400">
                <a:moveTo>
                  <a:pt x="1318999" y="0"/>
                </a:moveTo>
                <a:cubicBezTo>
                  <a:pt x="1258747" y="265814"/>
                  <a:pt x="1198496" y="531628"/>
                  <a:pt x="1000022" y="595423"/>
                </a:cubicBezTo>
                <a:cubicBezTo>
                  <a:pt x="801548" y="659218"/>
                  <a:pt x="291184" y="329609"/>
                  <a:pt x="128152" y="382772"/>
                </a:cubicBezTo>
                <a:cubicBezTo>
                  <a:pt x="-34881" y="435935"/>
                  <a:pt x="-6527" y="675167"/>
                  <a:pt x="21827" y="91440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461899" y="4725144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단어 수만큼의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길이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3370521" y="2115879"/>
            <a:ext cx="2498651" cy="1648047"/>
          </a:xfrm>
          <a:custGeom>
            <a:avLst/>
            <a:gdLst>
              <a:gd name="connsiteX0" fmla="*/ 2498651 w 2498651"/>
              <a:gd name="connsiteY0" fmla="*/ 1648047 h 1648047"/>
              <a:gd name="connsiteX1" fmla="*/ 1180214 w 2498651"/>
              <a:gd name="connsiteY1" fmla="*/ 414670 h 1648047"/>
              <a:gd name="connsiteX2" fmla="*/ 0 w 2498651"/>
              <a:gd name="connsiteY2" fmla="*/ 0 h 16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8651" h="1648047">
                <a:moveTo>
                  <a:pt x="2498651" y="1648047"/>
                </a:moveTo>
                <a:cubicBezTo>
                  <a:pt x="2047653" y="1168695"/>
                  <a:pt x="1596656" y="689344"/>
                  <a:pt x="1180214" y="414670"/>
                </a:cubicBezTo>
                <a:cubicBezTo>
                  <a:pt x="763772" y="139995"/>
                  <a:pt x="381886" y="69997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74919" y="1697654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해당 단어가 토픽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k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차지하는 비중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확률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90757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LDA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18</a:t>
            </a:fld>
            <a:endParaRPr lang="en-US" altLang="ko-KR" dirty="0"/>
          </a:p>
        </p:txBody>
      </p:sp>
      <p:pic>
        <p:nvPicPr>
          <p:cNvPr id="43010" name="Picture 2" descr="http://i.imgur.com/CEGcf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697" y="908720"/>
            <a:ext cx="4393303" cy="16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119383" y="4970270"/>
            <a:ext cx="5096233" cy="401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508404" y="3533093"/>
                <a:ext cx="17459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/>
                        </a:rPr>
                        <m:t>~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𝐷𝑖𝑟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ko-KR" altLang="en-US" sz="2400" b="0" i="1" smtClean="0">
                              <a:latin typeface="Cambria Math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04" y="3533093"/>
                <a:ext cx="174599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74919" y="1697654"/>
            <a:ext cx="2542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해당 토픽이 문서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d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차지하는 비중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확률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197374"/>
              </p:ext>
            </p:extLst>
          </p:nvPr>
        </p:nvGraphicFramePr>
        <p:xfrm>
          <a:off x="395536" y="2780928"/>
          <a:ext cx="6858000" cy="25603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14500"/>
                <a:gridCol w="1714500"/>
                <a:gridCol w="1714500"/>
                <a:gridCol w="1714500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토픽</a:t>
                      </a:r>
                      <a:r>
                        <a:rPr lang="en-US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en-US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토픽</a:t>
                      </a:r>
                      <a:r>
                        <a:rPr lang="en-US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en-US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토픽</a:t>
                      </a:r>
                      <a:r>
                        <a:rPr lang="en-US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en-US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</a:t>
                      </a:r>
                      <a:r>
                        <a:rPr lang="en-US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en-US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0.600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</a:t>
                      </a:r>
                      <a:r>
                        <a:rPr lang="en-US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en-US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0.400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</a:t>
                      </a:r>
                      <a:r>
                        <a:rPr lang="en-US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en-US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0.375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0.625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</a:t>
                      </a:r>
                      <a:r>
                        <a:rPr lang="en-US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en-US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0.375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0.625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</a:t>
                      </a:r>
                      <a:r>
                        <a:rPr lang="en-US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en-US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0.500</a:t>
                      </a:r>
                      <a:endParaRPr lang="en-US" altLang="ko-KR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  <a:endParaRPr lang="en-US" altLang="ko-KR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0.500</a:t>
                      </a:r>
                      <a:endParaRPr lang="en-US" altLang="ko-KR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</a:t>
                      </a:r>
                      <a:r>
                        <a:rPr lang="en-US" altLang="ko-KR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</a:t>
                      </a:r>
                      <a:endParaRPr lang="en-US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0.500</a:t>
                      </a:r>
                      <a:endParaRPr lang="en-US" altLang="ko-KR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0.500</a:t>
                      </a:r>
                      <a:endParaRPr lang="en-US" altLang="ko-KR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  <a:endParaRPr lang="en-US" altLang="ko-KR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자유형 4"/>
          <p:cNvSpPr/>
          <p:nvPr/>
        </p:nvSpPr>
        <p:spPr>
          <a:xfrm>
            <a:off x="5624623" y="2328530"/>
            <a:ext cx="1908169" cy="2604977"/>
          </a:xfrm>
          <a:custGeom>
            <a:avLst/>
            <a:gdLst>
              <a:gd name="connsiteX0" fmla="*/ 0 w 1908169"/>
              <a:gd name="connsiteY0" fmla="*/ 0 h 2604977"/>
              <a:gd name="connsiteX1" fmla="*/ 1839433 w 1908169"/>
              <a:gd name="connsiteY1" fmla="*/ 1084521 h 2604977"/>
              <a:gd name="connsiteX2" fmla="*/ 1339703 w 1908169"/>
              <a:gd name="connsiteY2" fmla="*/ 2604977 h 260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8169" h="2604977">
                <a:moveTo>
                  <a:pt x="0" y="0"/>
                </a:moveTo>
                <a:cubicBezTo>
                  <a:pt x="808074" y="325179"/>
                  <a:pt x="1616149" y="650358"/>
                  <a:pt x="1839433" y="1084521"/>
                </a:cubicBezTo>
                <a:cubicBezTo>
                  <a:pt x="2062717" y="1518684"/>
                  <a:pt x="1701210" y="2061830"/>
                  <a:pt x="1339703" y="260497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중괄호 17"/>
          <p:cNvSpPr/>
          <p:nvPr/>
        </p:nvSpPr>
        <p:spPr>
          <a:xfrm rot="5400000">
            <a:off x="4559781" y="3026094"/>
            <a:ext cx="236703" cy="5074966"/>
          </a:xfrm>
          <a:prstGeom prst="rightBrac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635896" y="568192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토픽 개수만큼의 길이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729561" y="2339163"/>
            <a:ext cx="864783" cy="2796363"/>
          </a:xfrm>
          <a:custGeom>
            <a:avLst/>
            <a:gdLst>
              <a:gd name="connsiteX0" fmla="*/ 864783 w 864783"/>
              <a:gd name="connsiteY0" fmla="*/ 2796363 h 2796363"/>
              <a:gd name="connsiteX1" fmla="*/ 24811 w 864783"/>
              <a:gd name="connsiteY1" fmla="*/ 1392865 h 2796363"/>
              <a:gd name="connsiteX2" fmla="*/ 205565 w 864783"/>
              <a:gd name="connsiteY2" fmla="*/ 0 h 279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4783" h="2796363">
                <a:moveTo>
                  <a:pt x="864783" y="2796363"/>
                </a:moveTo>
                <a:cubicBezTo>
                  <a:pt x="499732" y="2327644"/>
                  <a:pt x="134681" y="1858925"/>
                  <a:pt x="24811" y="1392865"/>
                </a:cubicBezTo>
                <a:cubicBezTo>
                  <a:pt x="-85059" y="926805"/>
                  <a:pt x="205565" y="0"/>
                  <a:pt x="205565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83710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LDA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19</a:t>
            </a:fld>
            <a:endParaRPr lang="en-US" altLang="ko-KR" dirty="0"/>
          </a:p>
        </p:txBody>
      </p:sp>
      <p:pic>
        <p:nvPicPr>
          <p:cNvPr id="43010" name="Picture 2" descr="http://i.imgur.com/CEGcf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697" y="908720"/>
            <a:ext cx="4393303" cy="16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57200" y="2780928"/>
            <a:ext cx="512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문서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d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번째 단어가 어떤 토픽에 해당하는지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4466897" y="2259724"/>
            <a:ext cx="1839310" cy="567559"/>
          </a:xfrm>
          <a:custGeom>
            <a:avLst/>
            <a:gdLst>
              <a:gd name="connsiteX0" fmla="*/ 1839310 w 1839310"/>
              <a:gd name="connsiteY0" fmla="*/ 0 h 567559"/>
              <a:gd name="connsiteX1" fmla="*/ 1566041 w 1839310"/>
              <a:gd name="connsiteY1" fmla="*/ 430924 h 567559"/>
              <a:gd name="connsiteX2" fmla="*/ 399393 w 1839310"/>
              <a:gd name="connsiteY2" fmla="*/ 252248 h 567559"/>
              <a:gd name="connsiteX3" fmla="*/ 0 w 1839310"/>
              <a:gd name="connsiteY3" fmla="*/ 567559 h 56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310" h="567559">
                <a:moveTo>
                  <a:pt x="1839310" y="0"/>
                </a:moveTo>
                <a:cubicBezTo>
                  <a:pt x="1822668" y="194441"/>
                  <a:pt x="1806027" y="388883"/>
                  <a:pt x="1566041" y="430924"/>
                </a:cubicBezTo>
                <a:cubicBezTo>
                  <a:pt x="1326055" y="472965"/>
                  <a:pt x="660400" y="229476"/>
                  <a:pt x="399393" y="252248"/>
                </a:cubicBezTo>
                <a:cubicBezTo>
                  <a:pt x="138386" y="275021"/>
                  <a:pt x="69193" y="421290"/>
                  <a:pt x="0" y="567559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727978" y="278092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문서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d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번째 단어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6837635" y="2280745"/>
            <a:ext cx="750834" cy="557048"/>
          </a:xfrm>
          <a:custGeom>
            <a:avLst/>
            <a:gdLst>
              <a:gd name="connsiteX0" fmla="*/ 46641 w 750834"/>
              <a:gd name="connsiteY0" fmla="*/ 0 h 557048"/>
              <a:gd name="connsiteX1" fmla="*/ 57151 w 750834"/>
              <a:gd name="connsiteY1" fmla="*/ 346841 h 557048"/>
              <a:gd name="connsiteX2" fmla="*/ 614199 w 750834"/>
              <a:gd name="connsiteY2" fmla="*/ 357352 h 557048"/>
              <a:gd name="connsiteX3" fmla="*/ 750834 w 750834"/>
              <a:gd name="connsiteY3" fmla="*/ 557048 h 55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0834" h="557048">
                <a:moveTo>
                  <a:pt x="46641" y="0"/>
                </a:moveTo>
                <a:cubicBezTo>
                  <a:pt x="4599" y="143641"/>
                  <a:pt x="-37442" y="287282"/>
                  <a:pt x="57151" y="346841"/>
                </a:cubicBezTo>
                <a:cubicBezTo>
                  <a:pt x="151744" y="406400"/>
                  <a:pt x="498585" y="322318"/>
                  <a:pt x="614199" y="357352"/>
                </a:cubicBezTo>
                <a:cubicBezTo>
                  <a:pt x="729813" y="392386"/>
                  <a:pt x="740323" y="474717"/>
                  <a:pt x="750834" y="557048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71600" y="3861048"/>
                <a:ext cx="1828449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맑은 고딕" pitchFamily="50" charset="-127"/>
                    <a:ea typeface="맑은 고딕" pitchFamily="50" charset="-127"/>
                  </a:rPr>
                  <a:t>예</a:t>
                </a:r>
                <a:r>
                  <a:rPr lang="en-US" altLang="ko-KR" dirty="0" smtClean="0">
                    <a:latin typeface="맑은 고딕" pitchFamily="50" charset="-127"/>
                    <a:ea typeface="맑은 고딕" pitchFamily="50" charset="-127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3,1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맑은 고딕" pitchFamily="50" charset="-127"/>
                    <a:ea typeface="맑은 고딕" pitchFamily="50" charset="-127"/>
                  </a:rPr>
                  <a:t> = </a:t>
                </a:r>
                <a:r>
                  <a:rPr lang="ko-KR" altLang="en-US" dirty="0" smtClean="0">
                    <a:latin typeface="맑은 고딕" pitchFamily="50" charset="-127"/>
                    <a:ea typeface="맑은 고딕" pitchFamily="50" charset="-127"/>
                  </a:rPr>
                  <a:t>토픽</a:t>
                </a:r>
                <a:r>
                  <a:rPr lang="en-US" altLang="ko-KR" dirty="0" smtClean="0">
                    <a:latin typeface="맑은 고딕" pitchFamily="50" charset="-127"/>
                    <a:ea typeface="맑은 고딕" pitchFamily="50" charset="-127"/>
                  </a:rPr>
                  <a:t>2</a:t>
                </a:r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861048"/>
                <a:ext cx="1828449" cy="381515"/>
              </a:xfrm>
              <a:prstGeom prst="rect">
                <a:avLst/>
              </a:prstGeom>
              <a:blipFill rotWithShape="1">
                <a:blip r:embed="rId3"/>
                <a:stretch>
                  <a:fillRect l="-2667" t="-9524" r="-2333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492383"/>
              </p:ext>
            </p:extLst>
          </p:nvPr>
        </p:nvGraphicFramePr>
        <p:xfrm>
          <a:off x="3059832" y="3356992"/>
          <a:ext cx="3215321" cy="3352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26807"/>
                <a:gridCol w="698817"/>
                <a:gridCol w="698817"/>
                <a:gridCol w="69088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단어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토픽</a:t>
                      </a:r>
                      <a:r>
                        <a:rPr lang="en-US" sz="14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토픽</a:t>
                      </a:r>
                      <a:r>
                        <a:rPr lang="en-US" sz="14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토픽</a:t>
                      </a:r>
                      <a:r>
                        <a:rPr lang="en-US" altLang="ko-KR" sz="14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Baseball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0.200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Basketball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0.267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Boxing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0.133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Money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0.313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0.400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Interest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0.312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0.312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Democrat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Republican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Cocus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President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0.000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4860032" y="3356992"/>
            <a:ext cx="723892" cy="3352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74540" y="3068960"/>
                <a:ext cx="535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540" y="3068960"/>
                <a:ext cx="535788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/>
          <p:cNvCxnSpPr/>
          <p:nvPr/>
        </p:nvCxnSpPr>
        <p:spPr>
          <a:xfrm flipH="1">
            <a:off x="3995936" y="4725144"/>
            <a:ext cx="864096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39365" y="4534386"/>
                <a:ext cx="163243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3,1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맑은 고딕" pitchFamily="50" charset="-127"/>
                    <a:ea typeface="맑은 고딕" pitchFamily="50" charset="-127"/>
                  </a:rPr>
                  <a:t> = Money</a:t>
                </a:r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365" y="4534386"/>
                <a:ext cx="1632435" cy="381515"/>
              </a:xfrm>
              <a:prstGeom prst="rect">
                <a:avLst/>
              </a:prstGeom>
              <a:blipFill rotWithShape="1">
                <a:blip r:embed="rId5"/>
                <a:stretch>
                  <a:fillRect t="-9677" r="-2612" b="-209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48513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IMDB</a:t>
            </a:r>
            <a:r>
              <a:rPr lang="en-US" altLang="ko-KR" dirty="0"/>
              <a:t> </a:t>
            </a:r>
            <a:r>
              <a:rPr lang="ko-KR" altLang="en-US" dirty="0"/>
              <a:t>영화평 </a:t>
            </a:r>
            <a:r>
              <a:rPr lang="en-US" altLang="ko-KR" dirty="0"/>
              <a:t>– </a:t>
            </a:r>
            <a:r>
              <a:rPr lang="ko-KR" altLang="en-US" dirty="0" err="1" smtClean="0"/>
              <a:t>비지도학습</a:t>
            </a:r>
            <a:r>
              <a:rPr lang="ko-KR" altLang="en-US" dirty="0" smtClean="0"/>
              <a:t> </a:t>
            </a:r>
            <a:r>
              <a:rPr lang="ko-KR" altLang="en-US" dirty="0"/>
              <a:t>기반 감성 분석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감성 지수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긍정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부정의 정도</a:t>
            </a:r>
            <a:endParaRPr lang="en-US" altLang="ko-KR" dirty="0" smtClean="0"/>
          </a:p>
          <a:p>
            <a:r>
              <a:rPr lang="ko-KR" altLang="en-US" dirty="0" smtClean="0"/>
              <a:t>대표적인 감성 어휘 사전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NLTK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패키지의 </a:t>
            </a:r>
            <a:r>
              <a:rPr lang="en-US" altLang="ko-KR" dirty="0" err="1" smtClean="0"/>
              <a:t>WordNet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예측 성능 좋지 않음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SentiWordNet</a:t>
            </a:r>
            <a:r>
              <a:rPr lang="en-US" altLang="ko-KR" dirty="0" smtClean="0"/>
              <a:t> : 3</a:t>
            </a:r>
            <a:r>
              <a:rPr lang="ko-KR" altLang="en-US" dirty="0" smtClean="0"/>
              <a:t>가지 감성 지수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긍정 감성 지수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부정 감성 지수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객관성 감성 지수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감성과 관계없이 얼마나 객관적인가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VADER</a:t>
            </a:r>
          </a:p>
          <a:p>
            <a:pPr lvl="2"/>
            <a:r>
              <a:rPr lang="ko-KR" altLang="en-US" dirty="0" err="1" smtClean="0"/>
              <a:t>소셜</a:t>
            </a:r>
            <a:r>
              <a:rPr lang="ko-KR" altLang="en-US" dirty="0" smtClean="0"/>
              <a:t> 미디어의 텍스트에 대한 감성 분석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뛰어난 감성 분석 </a:t>
            </a:r>
            <a:r>
              <a:rPr lang="ko-KR" altLang="en-US" dirty="0" err="1" smtClean="0"/>
              <a:t>결가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비교적 빠른 수행 시간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Pattern</a:t>
            </a:r>
          </a:p>
          <a:p>
            <a:pPr lvl="2"/>
            <a:r>
              <a:rPr lang="ko-KR" altLang="en-US" dirty="0" smtClean="0"/>
              <a:t>예측 성능 뛰어남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2.x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버전에서만 동작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140493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LDA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𝑧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ko-KR" altLang="en-US" i="1">
                            <a:latin typeface="Cambria Math"/>
                          </a:rPr>
                          <m:t>𝜙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ko-KR" altLang="en-US" i="1">
                            <a:latin typeface="Cambria Math"/>
                          </a:rPr>
                          <m:t>𝜃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ko-KR" altLang="en-US" dirty="0"/>
                  <a:t>를 최대로 하는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𝑧</m:t>
                    </m:r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ko-KR" altLang="en-US" i="1">
                        <a:latin typeface="Cambria Math"/>
                      </a:rPr>
                      <m:t>𝜙</m:t>
                    </m:r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ko-KR" altLang="en-US" i="1">
                        <a:latin typeface="Cambria Math"/>
                      </a:rPr>
                      <m:t>𝜃</m:t>
                    </m:r>
                  </m:oMath>
                </a14:m>
                <a:r>
                  <a:rPr lang="ko-KR" altLang="en-US" dirty="0"/>
                  <a:t>를 찾아야 함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𝜙</m:t>
                    </m:r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ko-KR" altLang="en-US" i="1">
                        <a:latin typeface="Cambria Math"/>
                      </a:rPr>
                      <m:t>𝜃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생략하고 </a:t>
                </a:r>
                <a:r>
                  <a:rPr lang="en-US" altLang="ko-KR" dirty="0" smtClean="0"/>
                  <a:t>Collapsed Gibbs Sampling </a:t>
                </a:r>
                <a:r>
                  <a:rPr lang="ko-KR" altLang="en-US" dirty="0" smtClean="0"/>
                  <a:t>적용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=</m:t>
                        </m:r>
                        <m:r>
                          <a:rPr lang="en-US" altLang="ko-KR" i="1">
                            <a:latin typeface="Cambria Math"/>
                          </a:rPr>
                          <m:t>𝑗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t="-10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2287337" y="4283804"/>
            <a:ext cx="362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번째 단어가 토픽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j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 할당될 확률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1704" y="3482424"/>
            <a:ext cx="6434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번째 단어의 토픽 정보를 제외한 나머지 단어의 토픽 정보와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단어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가 주어졌을 때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3205655" y="2932386"/>
            <a:ext cx="136635" cy="578069"/>
          </a:xfrm>
          <a:custGeom>
            <a:avLst/>
            <a:gdLst>
              <a:gd name="connsiteX0" fmla="*/ 0 w 136635"/>
              <a:gd name="connsiteY0" fmla="*/ 0 h 578069"/>
              <a:gd name="connsiteX1" fmla="*/ 136635 w 136635"/>
              <a:gd name="connsiteY1" fmla="*/ 578069 h 57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635" h="578069">
                <a:moveTo>
                  <a:pt x="0" y="0"/>
                </a:moveTo>
                <a:lnTo>
                  <a:pt x="136635" y="578069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1581631" y="2942897"/>
            <a:ext cx="730645" cy="1460937"/>
          </a:xfrm>
          <a:custGeom>
            <a:avLst/>
            <a:gdLst>
              <a:gd name="connsiteX0" fmla="*/ 457376 w 730645"/>
              <a:gd name="connsiteY0" fmla="*/ 0 h 1460937"/>
              <a:gd name="connsiteX1" fmla="*/ 5431 w 730645"/>
              <a:gd name="connsiteY1" fmla="*/ 935420 h 1460937"/>
              <a:gd name="connsiteX2" fmla="*/ 730645 w 730645"/>
              <a:gd name="connsiteY2" fmla="*/ 1460937 h 146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645" h="1460937">
                <a:moveTo>
                  <a:pt x="457376" y="0"/>
                </a:moveTo>
                <a:cubicBezTo>
                  <a:pt x="208631" y="345965"/>
                  <a:pt x="-40114" y="691931"/>
                  <a:pt x="5431" y="935420"/>
                </a:cubicBezTo>
                <a:cubicBezTo>
                  <a:pt x="50976" y="1178909"/>
                  <a:pt x="390810" y="1319923"/>
                  <a:pt x="730645" y="146093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8514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6285186" y="4422636"/>
            <a:ext cx="1648802" cy="806260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435366" y="4422636"/>
            <a:ext cx="1648802" cy="806260"/>
          </a:xfrm>
          <a:prstGeom prst="rect">
            <a:avLst/>
          </a:prstGeom>
          <a:solidFill>
            <a:srgbClr val="E46C0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LDA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  <p:pic>
        <p:nvPicPr>
          <p:cNvPr id="47106" name="Picture 2" descr="http://i.imgur.com/Olo5T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08720"/>
            <a:ext cx="4392488" cy="351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11760" y="4422636"/>
                <a:ext cx="5721503" cy="765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𝑘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𝐾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𝑑</m:t>
                                      </m:r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b="0" i="1" smtClean="0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𝑑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ko-KR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𝑑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𝑉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 smtClean="0">
                                          <a:latin typeface="Cambria Math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4422636"/>
                <a:ext cx="5721503" cy="7659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5496" y="5445224"/>
            <a:ext cx="3470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문서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번째 단어가 토픽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k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할당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6" y="5877272"/>
            <a:ext cx="5737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번째 단어의 토픽 정보를 제외한 나머지 단어의 토픽 정보와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단어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w(“record”)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주어졌을 때</a:t>
            </a:r>
          </a:p>
        </p:txBody>
      </p:sp>
      <p:sp>
        <p:nvSpPr>
          <p:cNvPr id="3" name="자유형 2"/>
          <p:cNvSpPr/>
          <p:nvPr/>
        </p:nvSpPr>
        <p:spPr>
          <a:xfrm>
            <a:off x="2107776" y="4939862"/>
            <a:ext cx="1097879" cy="578069"/>
          </a:xfrm>
          <a:custGeom>
            <a:avLst/>
            <a:gdLst>
              <a:gd name="connsiteX0" fmla="*/ 1097879 w 1097879"/>
              <a:gd name="connsiteY0" fmla="*/ 0 h 578069"/>
              <a:gd name="connsiteX1" fmla="*/ 877162 w 1097879"/>
              <a:gd name="connsiteY1" fmla="*/ 241738 h 578069"/>
              <a:gd name="connsiteX2" fmla="*/ 130927 w 1097879"/>
              <a:gd name="connsiteY2" fmla="*/ 136635 h 578069"/>
              <a:gd name="connsiteX3" fmla="*/ 4803 w 1097879"/>
              <a:gd name="connsiteY3" fmla="*/ 578069 h 57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7879" h="578069">
                <a:moveTo>
                  <a:pt x="1097879" y="0"/>
                </a:moveTo>
                <a:cubicBezTo>
                  <a:pt x="1068100" y="109483"/>
                  <a:pt x="1038321" y="218966"/>
                  <a:pt x="877162" y="241738"/>
                </a:cubicBezTo>
                <a:cubicBezTo>
                  <a:pt x="716003" y="264510"/>
                  <a:pt x="276320" y="80580"/>
                  <a:pt x="130927" y="136635"/>
                </a:cubicBezTo>
                <a:cubicBezTo>
                  <a:pt x="-14466" y="192690"/>
                  <a:pt x="-4832" y="385379"/>
                  <a:pt x="4803" y="578069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657600" y="4960883"/>
            <a:ext cx="236252" cy="977462"/>
          </a:xfrm>
          <a:custGeom>
            <a:avLst/>
            <a:gdLst>
              <a:gd name="connsiteX0" fmla="*/ 136634 w 236252"/>
              <a:gd name="connsiteY0" fmla="*/ 0 h 977462"/>
              <a:gd name="connsiteX1" fmla="*/ 231228 w 236252"/>
              <a:gd name="connsiteY1" fmla="*/ 546538 h 977462"/>
              <a:gd name="connsiteX2" fmla="*/ 0 w 236252"/>
              <a:gd name="connsiteY2" fmla="*/ 977462 h 97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252" h="977462">
                <a:moveTo>
                  <a:pt x="136634" y="0"/>
                </a:moveTo>
                <a:cubicBezTo>
                  <a:pt x="195317" y="191814"/>
                  <a:pt x="254000" y="383628"/>
                  <a:pt x="231228" y="546538"/>
                </a:cubicBezTo>
                <a:cubicBezTo>
                  <a:pt x="208456" y="709448"/>
                  <a:pt x="0" y="977462"/>
                  <a:pt x="0" y="977462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570495" y="5518973"/>
                <a:ext cx="21059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𝐾</m:t>
                    </m:r>
                  </m:oMath>
                </a14:m>
                <a:r>
                  <a:rPr lang="ko-KR" altLang="en-US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dirty="0" smtClean="0"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ko-KR" altLang="en-US" dirty="0" smtClean="0">
                    <a:latin typeface="맑은 고딕" pitchFamily="50" charset="-127"/>
                    <a:ea typeface="맑은 고딕" pitchFamily="50" charset="-127"/>
                  </a:rPr>
                  <a:t>토픽 개수</a:t>
                </a:r>
                <a:endParaRPr lang="en-US" altLang="ko-KR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ko-KR" altLang="en-US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dirty="0" smtClean="0"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ko-KR" altLang="en-US" dirty="0" smtClean="0">
                    <a:latin typeface="맑은 고딕" pitchFamily="50" charset="-127"/>
                    <a:ea typeface="맑은 고딕" pitchFamily="50" charset="-127"/>
                  </a:rPr>
                  <a:t>전체 단어 개수</a:t>
                </a:r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495" y="5518973"/>
                <a:ext cx="2105961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4717" r="-1449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995936" y="1412776"/>
            <a:ext cx="5226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문서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단어들 중에서 토픽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k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할당된 단어의 빈도 수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4435366" y="1702676"/>
            <a:ext cx="567558" cy="2837793"/>
          </a:xfrm>
          <a:custGeom>
            <a:avLst/>
            <a:gdLst>
              <a:gd name="connsiteX0" fmla="*/ 567558 w 567558"/>
              <a:gd name="connsiteY0" fmla="*/ 2837793 h 2837793"/>
              <a:gd name="connsiteX1" fmla="*/ 378372 w 567558"/>
              <a:gd name="connsiteY1" fmla="*/ 1471448 h 2837793"/>
              <a:gd name="connsiteX2" fmla="*/ 0 w 567558"/>
              <a:gd name="connsiteY2" fmla="*/ 0 h 283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7558" h="2837793">
                <a:moveTo>
                  <a:pt x="567558" y="2837793"/>
                </a:moveTo>
                <a:cubicBezTo>
                  <a:pt x="520261" y="2391103"/>
                  <a:pt x="472965" y="1944413"/>
                  <a:pt x="378372" y="1471448"/>
                </a:cubicBezTo>
                <a:cubicBezTo>
                  <a:pt x="283779" y="998482"/>
                  <a:pt x="141889" y="499241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39968" y="1916832"/>
                <a:ext cx="3550396" cy="349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smtClean="0">
                    <a:latin typeface="맑은 고딕" pitchFamily="50" charset="-127"/>
                    <a:ea typeface="맑은 고딕" pitchFamily="50" charset="-127"/>
                  </a:rPr>
                  <a:t>토픽</a:t>
                </a:r>
                <a:r>
                  <a:rPr lang="en-US" altLang="ko-KR" sz="1600" dirty="0" smtClean="0">
                    <a:latin typeface="맑은 고딕" pitchFamily="50" charset="-127"/>
                    <a:ea typeface="맑은 고딕" pitchFamily="50" charset="-127"/>
                  </a:rPr>
                  <a:t>k</a:t>
                </a:r>
                <a:r>
                  <a:rPr lang="ko-KR" altLang="en-US" sz="1600" dirty="0" smtClean="0">
                    <a:latin typeface="맑은 고딕" pitchFamily="50" charset="-127"/>
                    <a:ea typeface="맑은 고딕" pitchFamily="50" charset="-127"/>
                  </a:rPr>
                  <a:t>에 할당된 단어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/>
                            <a:ea typeface="맑은 고딕" pitchFamily="50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/>
                            <a:ea typeface="맑은 고딕" pitchFamily="50" charset="-127"/>
                          </a:rPr>
                          <m:t>𝑑</m:t>
                        </m:r>
                        <m:r>
                          <a:rPr lang="en-US" altLang="ko-KR" sz="1600" b="0" i="1" smtClean="0">
                            <a:latin typeface="Cambria Math"/>
                            <a:ea typeface="맑은 고딕" pitchFamily="50" charset="-127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/>
                            <a:ea typeface="맑은 고딕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 smtClean="0">
                    <a:latin typeface="맑은 고딕" pitchFamily="50" charset="-127"/>
                    <a:ea typeface="맑은 고딕" pitchFamily="50" charset="-127"/>
                  </a:rPr>
                  <a:t>의 빈도 수</a:t>
                </a:r>
                <a:endParaRPr lang="ko-KR" altLang="en-US" sz="16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968" y="1916832"/>
                <a:ext cx="3550396" cy="349326"/>
              </a:xfrm>
              <a:prstGeom prst="rect">
                <a:avLst/>
              </a:prstGeom>
              <a:blipFill rotWithShape="1">
                <a:blip r:embed="rId5"/>
                <a:stretch>
                  <a:fillRect l="-1031" t="-6897" b="-15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자유형 13"/>
          <p:cNvSpPr/>
          <p:nvPr/>
        </p:nvSpPr>
        <p:spPr>
          <a:xfrm>
            <a:off x="6285186" y="2196662"/>
            <a:ext cx="388883" cy="2322786"/>
          </a:xfrm>
          <a:custGeom>
            <a:avLst/>
            <a:gdLst>
              <a:gd name="connsiteX0" fmla="*/ 388883 w 388883"/>
              <a:gd name="connsiteY0" fmla="*/ 2322786 h 2322786"/>
              <a:gd name="connsiteX1" fmla="*/ 0 w 388883"/>
              <a:gd name="connsiteY1" fmla="*/ 0 h 232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883" h="2322786">
                <a:moveTo>
                  <a:pt x="388883" y="2322786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189603" y="3121572"/>
            <a:ext cx="923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문서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와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토픽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k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연관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성</a:t>
            </a:r>
          </a:p>
        </p:txBody>
      </p:sp>
      <p:sp>
        <p:nvSpPr>
          <p:cNvPr id="19" name="자유형 18"/>
          <p:cNvSpPr/>
          <p:nvPr/>
        </p:nvSpPr>
        <p:spPr>
          <a:xfrm>
            <a:off x="5034271" y="3161833"/>
            <a:ext cx="241922" cy="1263022"/>
          </a:xfrm>
          <a:custGeom>
            <a:avLst/>
            <a:gdLst>
              <a:gd name="connsiteX0" fmla="*/ 210391 w 241922"/>
              <a:gd name="connsiteY0" fmla="*/ 1263022 h 1263022"/>
              <a:gd name="connsiteX1" fmla="*/ 184 w 241922"/>
              <a:gd name="connsiteY1" fmla="*/ 127905 h 1263022"/>
              <a:gd name="connsiteX2" fmla="*/ 241922 w 241922"/>
              <a:gd name="connsiteY2" fmla="*/ 75353 h 126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922" h="1263022">
                <a:moveTo>
                  <a:pt x="210391" y="1263022"/>
                </a:moveTo>
                <a:cubicBezTo>
                  <a:pt x="102660" y="794436"/>
                  <a:pt x="-5071" y="325850"/>
                  <a:pt x="184" y="127905"/>
                </a:cubicBezTo>
                <a:cubicBezTo>
                  <a:pt x="5439" y="-70040"/>
                  <a:pt x="123680" y="2656"/>
                  <a:pt x="241922" y="75353"/>
                </a:cubicBez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249277" y="3110800"/>
                <a:ext cx="1749582" cy="841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smtClean="0">
                    <a:solidFill>
                      <a:schemeClr val="accent5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문서</a:t>
                </a:r>
                <a:r>
                  <a:rPr lang="en-US" altLang="ko-KR" sz="1600" dirty="0" smtClean="0">
                    <a:solidFill>
                      <a:schemeClr val="accent5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d</a:t>
                </a:r>
                <a:r>
                  <a:rPr lang="ko-KR" altLang="en-US" sz="1600" dirty="0" smtClean="0">
                    <a:solidFill>
                      <a:schemeClr val="accent5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의</a:t>
                </a:r>
                <a:endParaRPr lang="en-US" altLang="ko-KR" sz="1600" dirty="0" smtClean="0">
                  <a:solidFill>
                    <a:schemeClr val="accent5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en-US" altLang="ko-KR" sz="1600" dirty="0">
                    <a:solidFill>
                      <a:schemeClr val="accent5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i</a:t>
                </a:r>
                <a:r>
                  <a:rPr lang="ko-KR" altLang="en-US" sz="1600" dirty="0" smtClean="0">
                    <a:solidFill>
                      <a:schemeClr val="accent5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번째 단어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/>
                            <a:ea typeface="맑은 고딕" pitchFamily="50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/>
                            <a:ea typeface="맑은 고딕" pitchFamily="50" charset="-127"/>
                          </a:rPr>
                          <m:t>𝑑</m:t>
                        </m:r>
                        <m:r>
                          <a:rPr lang="en-US" altLang="ko-KR" sz="16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/>
                            <a:ea typeface="맑은 고딕" pitchFamily="50" charset="-127"/>
                          </a:rPr>
                          <m:t>,</m:t>
                        </m:r>
                        <m:r>
                          <a:rPr lang="en-US" altLang="ko-KR" sz="16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/>
                            <a:ea typeface="맑은 고딕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 smtClean="0">
                    <a:solidFill>
                      <a:schemeClr val="accent5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와</a:t>
                </a:r>
                <a:endParaRPr lang="en-US" altLang="ko-KR" sz="1600" dirty="0" smtClean="0">
                  <a:solidFill>
                    <a:schemeClr val="accent5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ko-KR" altLang="en-US" sz="1600" dirty="0" smtClean="0">
                    <a:solidFill>
                      <a:schemeClr val="accent5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토픽</a:t>
                </a:r>
                <a:r>
                  <a:rPr lang="en-US" altLang="ko-KR" sz="1600" dirty="0" smtClean="0">
                    <a:solidFill>
                      <a:schemeClr val="accent5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k</a:t>
                </a:r>
                <a:r>
                  <a:rPr lang="ko-KR" altLang="en-US" sz="1600" dirty="0" smtClean="0">
                    <a:solidFill>
                      <a:schemeClr val="accent5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의 연관성</a:t>
                </a:r>
                <a:endParaRPr lang="ko-KR" altLang="en-US" sz="1600" dirty="0">
                  <a:solidFill>
                    <a:schemeClr val="accent5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277" y="3110800"/>
                <a:ext cx="1749582" cy="841769"/>
              </a:xfrm>
              <a:prstGeom prst="rect">
                <a:avLst/>
              </a:prstGeom>
              <a:blipFill rotWithShape="1">
                <a:blip r:embed="rId6"/>
                <a:stretch>
                  <a:fillRect l="-1742" t="-2174" r="-1045" b="-79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자유형 19"/>
          <p:cNvSpPr/>
          <p:nvPr/>
        </p:nvSpPr>
        <p:spPr>
          <a:xfrm>
            <a:off x="7798676" y="3930869"/>
            <a:ext cx="443219" cy="630621"/>
          </a:xfrm>
          <a:custGeom>
            <a:avLst/>
            <a:gdLst>
              <a:gd name="connsiteX0" fmla="*/ 126124 w 443219"/>
              <a:gd name="connsiteY0" fmla="*/ 630621 h 630621"/>
              <a:gd name="connsiteX1" fmla="*/ 441434 w 443219"/>
              <a:gd name="connsiteY1" fmla="*/ 462455 h 630621"/>
              <a:gd name="connsiteX2" fmla="*/ 0 w 443219"/>
              <a:gd name="connsiteY2" fmla="*/ 0 h 630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219" h="630621">
                <a:moveTo>
                  <a:pt x="126124" y="630621"/>
                </a:moveTo>
                <a:cubicBezTo>
                  <a:pt x="294289" y="599089"/>
                  <a:pt x="462455" y="567558"/>
                  <a:pt x="441434" y="462455"/>
                </a:cubicBezTo>
                <a:cubicBezTo>
                  <a:pt x="420413" y="357352"/>
                  <a:pt x="210206" y="178676"/>
                  <a:pt x="0" y="0"/>
                </a:cubicBezTo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0143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LDA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2400" dirty="0" smtClean="0"/>
              <a:t>토픽 </a:t>
            </a:r>
            <a:r>
              <a:rPr lang="en-US" altLang="ko-KR" sz="2400" dirty="0" smtClean="0"/>
              <a:t>3</a:t>
            </a:r>
            <a:r>
              <a:rPr lang="ko-KR" altLang="en-US" sz="2400" dirty="0" smtClean="0"/>
              <a:t>개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22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2427745"/>
                  </p:ext>
                </p:extLst>
              </p:nvPr>
            </p:nvGraphicFramePr>
            <p:xfrm>
              <a:off x="457200" y="2053017"/>
              <a:ext cx="8019481" cy="7556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60611"/>
                    <a:gridCol w="1130618"/>
                    <a:gridCol w="803593"/>
                    <a:gridCol w="767080"/>
                    <a:gridCol w="979488"/>
                    <a:gridCol w="978091"/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문서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의 </a:t>
                          </a:r>
                          <a:r>
                            <a:rPr lang="en-US" altLang="ko-KR" dirty="0" err="1" smtClean="0">
                              <a:latin typeface="맑은 고딕" pitchFamily="50" charset="-127"/>
                              <a:ea typeface="맑은 고딕" pitchFamily="50" charset="-127"/>
                            </a:rPr>
                            <a:t>i</a:t>
                          </a:r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번째 단어의 토픽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1,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문서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의 </a:t>
                          </a:r>
                          <a:r>
                            <a:rPr lang="en-US" altLang="ko-KR" dirty="0" err="1" smtClean="0">
                              <a:latin typeface="맑은 고딕" pitchFamily="50" charset="-127"/>
                              <a:ea typeface="맑은 고딕" pitchFamily="50" charset="-127"/>
                            </a:rPr>
                            <a:t>i</a:t>
                          </a:r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번째 단어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1,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Etruscan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trade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price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temple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market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2427745"/>
                  </p:ext>
                </p:extLst>
              </p:nvPr>
            </p:nvGraphicFramePr>
            <p:xfrm>
              <a:off x="457200" y="2053017"/>
              <a:ext cx="8019481" cy="7556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60611"/>
                    <a:gridCol w="1130618"/>
                    <a:gridCol w="803593"/>
                    <a:gridCol w="767080"/>
                    <a:gridCol w="979488"/>
                    <a:gridCol w="978091"/>
                  </a:tblGrid>
                  <a:tr h="37782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9677" r="-138838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109677" r="-138838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Etruscan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trade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price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temple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market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382921"/>
                  </p:ext>
                </p:extLst>
              </p:nvPr>
            </p:nvGraphicFramePr>
            <p:xfrm>
              <a:off x="457200" y="3349161"/>
              <a:ext cx="60960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4000"/>
                    <a:gridCol w="1524000"/>
                    <a:gridCol w="1524000"/>
                    <a:gridCol w="1524000"/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Etruscan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35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market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price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42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temple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trade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8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/>
                                    <a:ea typeface="맑은 고딕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/>
                                    <a:ea typeface="맑은 고딕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/>
                                    <a:ea typeface="맑은 고딕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382921"/>
                  </p:ext>
                </p:extLst>
              </p:nvPr>
            </p:nvGraphicFramePr>
            <p:xfrm>
              <a:off x="457200" y="3349161"/>
              <a:ext cx="60960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4000"/>
                    <a:gridCol w="1524000"/>
                    <a:gridCol w="1524000"/>
                    <a:gridCol w="1524000"/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Etruscan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35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market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price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42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temple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trade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8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000" t="-606557" r="-200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0000" t="-606557" r="-100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000" t="-606557" b="-163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723195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LDA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개체 틀 9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1,2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400" dirty="0" smtClean="0"/>
                  <a:t> 계산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10" name="텍스트 개체 틀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t="-5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23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8518610"/>
                  </p:ext>
                </p:extLst>
              </p:nvPr>
            </p:nvGraphicFramePr>
            <p:xfrm>
              <a:off x="457200" y="2053017"/>
              <a:ext cx="8019481" cy="7556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60611"/>
                    <a:gridCol w="1130618"/>
                    <a:gridCol w="803593"/>
                    <a:gridCol w="767080"/>
                    <a:gridCol w="979488"/>
                    <a:gridCol w="978091"/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문서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의 </a:t>
                          </a:r>
                          <a:r>
                            <a:rPr lang="en-US" altLang="ko-KR" dirty="0" err="1" smtClean="0">
                              <a:latin typeface="맑은 고딕" pitchFamily="50" charset="-127"/>
                              <a:ea typeface="맑은 고딕" pitchFamily="50" charset="-127"/>
                            </a:rPr>
                            <a:t>i</a:t>
                          </a:r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번째 단어의 토픽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1,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?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문서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의 </a:t>
                          </a:r>
                          <a:r>
                            <a:rPr lang="en-US" altLang="ko-KR" dirty="0" err="1" smtClean="0">
                              <a:latin typeface="맑은 고딕" pitchFamily="50" charset="-127"/>
                              <a:ea typeface="맑은 고딕" pitchFamily="50" charset="-127"/>
                            </a:rPr>
                            <a:t>i</a:t>
                          </a:r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번째 단어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1,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Etruscan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trade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price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temple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market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8518610"/>
                  </p:ext>
                </p:extLst>
              </p:nvPr>
            </p:nvGraphicFramePr>
            <p:xfrm>
              <a:off x="457200" y="2053017"/>
              <a:ext cx="8019481" cy="7556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60611"/>
                    <a:gridCol w="1130618"/>
                    <a:gridCol w="803593"/>
                    <a:gridCol w="767080"/>
                    <a:gridCol w="979488"/>
                    <a:gridCol w="978091"/>
                  </a:tblGrid>
                  <a:tr h="37782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9677" r="-138838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?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109677" r="-138838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Etruscan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trade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price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temple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market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1835040" y="2924944"/>
            <a:ext cx="7201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번째 단어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“trade”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토픽 정보를 제외한 나머지 단어의 토픽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정보가 주어짐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35040" y="3429000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문서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 토픽은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1, 3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 반반씩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331640" y="3613666"/>
            <a:ext cx="50405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35040" y="3833961"/>
                <a:ext cx="2832699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맑은 고딕" pitchFamily="50" charset="-127"/>
                            </a:rPr>
                            <m:t>𝑛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맑은 고딕" pitchFamily="50" charset="-127"/>
                            </a:rPr>
                            <m:t>1,1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맑은 고딕" pitchFamily="50" charset="-127"/>
                        </a:rPr>
                        <m:t>=2,</m:t>
                      </m:r>
                      <m:sSub>
                        <m:sSubPr>
                          <m:ctrlPr>
                            <a:rPr lang="en-US" altLang="ko-KR" i="1">
                              <a:latin typeface="Cambria Math"/>
                              <a:ea typeface="맑은 고딕" pitchFamily="50" charset="-127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  <a:ea typeface="맑은 고딕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  <a:ea typeface="맑은 고딕" pitchFamily="50" charset="-127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  <a:ea typeface="맑은 고딕" pitchFamily="50" charset="-127"/>
                                </a:rPr>
                                <m:t>1,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맑은 고딕" pitchFamily="50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/>
                              <a:ea typeface="맑은 고딕" pitchFamily="50" charset="-127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/>
                              <a:ea typeface="맑은 고딕" pitchFamily="50" charset="-127"/>
                            </a:rPr>
                            <m:t>0, </m:t>
                          </m:r>
                          <m:r>
                            <a:rPr lang="en-US" altLang="ko-KR" i="1">
                              <a:latin typeface="Cambria Math"/>
                              <a:ea typeface="맑은 고딕" pitchFamily="50" charset="-127"/>
                            </a:rPr>
                            <m:t>𝑛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  <a:ea typeface="맑은 고딕" pitchFamily="50" charset="-127"/>
                            </a:rPr>
                            <m:t>1,3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  <a:ea typeface="맑은 고딕" pitchFamily="50" charset="-127"/>
                        </a:rPr>
                        <m:t>=2</m:t>
                      </m:r>
                    </m:oMath>
                  </m:oMathPara>
                </a14:m>
                <a:endParaRPr lang="en-US" altLang="ko-KR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040" y="3833961"/>
                <a:ext cx="2832699" cy="3815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/>
          <p:cNvCxnSpPr/>
          <p:nvPr/>
        </p:nvCxnSpPr>
        <p:spPr>
          <a:xfrm>
            <a:off x="1331640" y="4018627"/>
            <a:ext cx="50405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 18"/>
          <p:cNvSpPr/>
          <p:nvPr/>
        </p:nvSpPr>
        <p:spPr>
          <a:xfrm>
            <a:off x="2555776" y="4172607"/>
            <a:ext cx="2026734" cy="357352"/>
          </a:xfrm>
          <a:custGeom>
            <a:avLst/>
            <a:gdLst>
              <a:gd name="connsiteX0" fmla="*/ 1535438 w 1535438"/>
              <a:gd name="connsiteY0" fmla="*/ 357352 h 357352"/>
              <a:gd name="connsiteX1" fmla="*/ 1178087 w 1535438"/>
              <a:gd name="connsiteY1" fmla="*/ 220717 h 357352"/>
              <a:gd name="connsiteX2" fmla="*/ 190114 w 1535438"/>
              <a:gd name="connsiteY2" fmla="*/ 304800 h 357352"/>
              <a:gd name="connsiteX3" fmla="*/ 928 w 1535438"/>
              <a:gd name="connsiteY3" fmla="*/ 0 h 35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5438" h="357352">
                <a:moveTo>
                  <a:pt x="1535438" y="357352"/>
                </a:moveTo>
                <a:cubicBezTo>
                  <a:pt x="1468873" y="293414"/>
                  <a:pt x="1402308" y="229476"/>
                  <a:pt x="1178087" y="220717"/>
                </a:cubicBezTo>
                <a:cubicBezTo>
                  <a:pt x="953866" y="211958"/>
                  <a:pt x="386307" y="341586"/>
                  <a:pt x="190114" y="304800"/>
                </a:cubicBezTo>
                <a:cubicBezTo>
                  <a:pt x="-6079" y="268014"/>
                  <a:pt x="-2576" y="134007"/>
                  <a:pt x="928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979712" y="4437112"/>
                <a:ext cx="5721503" cy="765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𝑘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𝐾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𝑑</m:t>
                                      </m:r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b="0" i="1" smtClean="0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𝑑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ko-KR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𝑑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𝑉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 smtClean="0">
                                          <a:latin typeface="Cambria Math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437112"/>
                <a:ext cx="5721503" cy="76597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83317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LDA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ko-K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/>
                              </a:rPr>
                              <m:t>1,2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400" dirty="0"/>
                  <a:t> 계산</a:t>
                </a:r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t="-5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24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5757824"/>
                  </p:ext>
                </p:extLst>
              </p:nvPr>
            </p:nvGraphicFramePr>
            <p:xfrm>
              <a:off x="457200" y="3349161"/>
              <a:ext cx="60960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4000"/>
                    <a:gridCol w="1524000"/>
                    <a:gridCol w="1524000"/>
                    <a:gridCol w="1524000"/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Etruscan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35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market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price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42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temple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trade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10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8 - 1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/>
                                    <a:ea typeface="맑은 고딕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/>
                                    <a:ea typeface="맑은 고딕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/>
                                    <a:ea typeface="맑은 고딕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5757824"/>
                  </p:ext>
                </p:extLst>
              </p:nvPr>
            </p:nvGraphicFramePr>
            <p:xfrm>
              <a:off x="457200" y="3349161"/>
              <a:ext cx="60960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4000"/>
                    <a:gridCol w="1524000"/>
                    <a:gridCol w="1524000"/>
                    <a:gridCol w="1524000"/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Etruscan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35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market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price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42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temple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trade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10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8 - 1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000" t="-606557" r="-200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0000" t="-606557" r="-100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000" t="-606557" b="-163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자유형 2"/>
          <p:cNvSpPr/>
          <p:nvPr/>
        </p:nvSpPr>
        <p:spPr>
          <a:xfrm>
            <a:off x="4372303" y="5496910"/>
            <a:ext cx="788276" cy="851338"/>
          </a:xfrm>
          <a:custGeom>
            <a:avLst/>
            <a:gdLst>
              <a:gd name="connsiteX0" fmla="*/ 0 w 788276"/>
              <a:gd name="connsiteY0" fmla="*/ 0 h 851338"/>
              <a:gd name="connsiteX1" fmla="*/ 273269 w 788276"/>
              <a:gd name="connsiteY1" fmla="*/ 704193 h 851338"/>
              <a:gd name="connsiteX2" fmla="*/ 788276 w 788276"/>
              <a:gd name="connsiteY2" fmla="*/ 851338 h 8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8276" h="851338">
                <a:moveTo>
                  <a:pt x="0" y="0"/>
                </a:moveTo>
                <a:cubicBezTo>
                  <a:pt x="70945" y="281151"/>
                  <a:pt x="141890" y="562303"/>
                  <a:pt x="273269" y="704193"/>
                </a:cubicBezTo>
                <a:cubicBezTo>
                  <a:pt x="404648" y="846083"/>
                  <a:pt x="596462" y="848710"/>
                  <a:pt x="788276" y="851338"/>
                </a:cubicBezTo>
              </a:path>
            </a:pathLst>
          </a:cu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10522" y="6402814"/>
            <a:ext cx="4725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토픽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번째 단어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trade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지웠으므로 빼기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79712" y="1700808"/>
                <a:ext cx="5721503" cy="765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𝑘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𝐾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𝑑</m:t>
                                      </m:r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b="0" i="1" smtClean="0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𝑑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ko-KR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𝑑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𝑉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 smtClean="0">
                                          <a:latin typeface="Cambria Math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1700808"/>
                <a:ext cx="5721503" cy="76597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81717" y="2780928"/>
                <a:ext cx="294080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맑은 고딕" pitchFamily="50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맑은 고딕" pitchFamily="50" charset="-127"/>
                            </a:rPr>
                            <m:t>1,2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맑은 고딕" pitchFamily="50" charset="-127"/>
                        </a:rPr>
                        <m:t>=10,</m:t>
                      </m:r>
                      <m:sSub>
                        <m:sSubPr>
                          <m:ctrlPr>
                            <a:rPr lang="en-US" altLang="ko-KR" i="1">
                              <a:latin typeface="Cambria Math"/>
                              <a:ea typeface="맑은 고딕" pitchFamily="50" charset="-127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/>
                                  <a:ea typeface="맑은 고딕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맑은 고딕" pitchFamily="50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맑은 고딕" pitchFamily="50" charset="-127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/>
                                  <a:ea typeface="맑은 고딕" pitchFamily="50" charset="-127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맑은 고딕" pitchFamily="50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/>
                              <a:ea typeface="맑은 고딕" pitchFamily="50" charset="-127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/>
                              <a:ea typeface="맑은 고딕" pitchFamily="50" charset="-127"/>
                            </a:rPr>
                            <m:t>7, </m:t>
                          </m:r>
                          <m:r>
                            <a:rPr lang="en-US" altLang="ko-KR" b="0" i="1" smtClean="0">
                              <a:latin typeface="Cambria Math"/>
                              <a:ea typeface="맑은 고딕" pitchFamily="50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맑은 고딕" pitchFamily="50" charset="-127"/>
                            </a:rPr>
                            <m:t>3</m:t>
                          </m:r>
                          <m:r>
                            <a:rPr lang="en-US" altLang="ko-KR" i="1">
                              <a:latin typeface="Cambria Math"/>
                              <a:ea typeface="맑은 고딕" pitchFamily="50" charset="-127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/>
                              <a:ea typeface="맑은 고딕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  <a:ea typeface="맑은 고딕" pitchFamily="50" charset="-127"/>
                        </a:rPr>
                        <m:t>=</m:t>
                      </m:r>
                      <m:r>
                        <a:rPr lang="en-US" altLang="ko-KR" b="0" i="1" smtClean="0">
                          <a:latin typeface="Cambria Math"/>
                          <a:ea typeface="맑은 고딕" pitchFamily="50" charset="-127"/>
                        </a:rPr>
                        <m:t>1</m:t>
                      </m:r>
                    </m:oMath>
                  </m:oMathPara>
                </a14:m>
                <a:endParaRPr lang="en-US" altLang="ko-KR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717" y="2780928"/>
                <a:ext cx="2940805" cy="38151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3253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LDA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ko-K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/>
                              </a:rPr>
                              <m:t>1,2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400" dirty="0"/>
                  <a:t> 계산</a:t>
                </a:r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t="-5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25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79712" y="1700808"/>
                <a:ext cx="5721503" cy="765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𝑘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𝐾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𝑑</m:t>
                                      </m:r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b="0" i="1" smtClean="0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𝑑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ko-KR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𝑑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𝑉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 smtClean="0">
                                          <a:latin typeface="Cambria Math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1700808"/>
                <a:ext cx="5721503" cy="7659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자유형 4"/>
          <p:cNvSpPr/>
          <p:nvPr/>
        </p:nvSpPr>
        <p:spPr>
          <a:xfrm>
            <a:off x="4078014" y="2522483"/>
            <a:ext cx="796398" cy="452132"/>
          </a:xfrm>
          <a:custGeom>
            <a:avLst/>
            <a:gdLst>
              <a:gd name="connsiteX0" fmla="*/ 767255 w 796398"/>
              <a:gd name="connsiteY0" fmla="*/ 0 h 452132"/>
              <a:gd name="connsiteX1" fmla="*/ 704193 w 796398"/>
              <a:gd name="connsiteY1" fmla="*/ 378372 h 452132"/>
              <a:gd name="connsiteX2" fmla="*/ 0 w 796398"/>
              <a:gd name="connsiteY2" fmla="*/ 451945 h 452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398" h="452132">
                <a:moveTo>
                  <a:pt x="767255" y="0"/>
                </a:moveTo>
                <a:cubicBezTo>
                  <a:pt x="799662" y="151524"/>
                  <a:pt x="832069" y="303048"/>
                  <a:pt x="704193" y="378372"/>
                </a:cubicBezTo>
                <a:cubicBezTo>
                  <a:pt x="576317" y="453696"/>
                  <a:pt x="288158" y="452820"/>
                  <a:pt x="0" y="451945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381368" y="2490952"/>
            <a:ext cx="502908" cy="551725"/>
          </a:xfrm>
          <a:custGeom>
            <a:avLst/>
            <a:gdLst>
              <a:gd name="connsiteX0" fmla="*/ 29942 w 502908"/>
              <a:gd name="connsiteY0" fmla="*/ 0 h 551725"/>
              <a:gd name="connsiteX1" fmla="*/ 50963 w 502908"/>
              <a:gd name="connsiteY1" fmla="*/ 472965 h 551725"/>
              <a:gd name="connsiteX2" fmla="*/ 502908 w 502908"/>
              <a:gd name="connsiteY2" fmla="*/ 546538 h 55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2908" h="551725">
                <a:moveTo>
                  <a:pt x="29942" y="0"/>
                </a:moveTo>
                <a:cubicBezTo>
                  <a:pt x="1038" y="190937"/>
                  <a:pt x="-27865" y="381875"/>
                  <a:pt x="50963" y="472965"/>
                </a:cubicBezTo>
                <a:cubicBezTo>
                  <a:pt x="129791" y="564055"/>
                  <a:pt x="316349" y="555296"/>
                  <a:pt x="502908" y="546538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986410" y="3212976"/>
                <a:ext cx="2832699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맑은 고딕" pitchFamily="50" charset="-127"/>
                            </a:rPr>
                            <m:t>𝑛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맑은 고딕" pitchFamily="50" charset="-127"/>
                            </a:rPr>
                            <m:t>1,1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맑은 고딕" pitchFamily="50" charset="-127"/>
                        </a:rPr>
                        <m:t>=2,</m:t>
                      </m:r>
                      <m:sSub>
                        <m:sSubPr>
                          <m:ctrlPr>
                            <a:rPr lang="en-US" altLang="ko-KR" i="1">
                              <a:latin typeface="Cambria Math"/>
                              <a:ea typeface="맑은 고딕" pitchFamily="50" charset="-127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  <a:ea typeface="맑은 고딕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  <a:ea typeface="맑은 고딕" pitchFamily="50" charset="-127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  <a:ea typeface="맑은 고딕" pitchFamily="50" charset="-127"/>
                                </a:rPr>
                                <m:t>1,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맑은 고딕" pitchFamily="50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/>
                              <a:ea typeface="맑은 고딕" pitchFamily="50" charset="-127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/>
                              <a:ea typeface="맑은 고딕" pitchFamily="50" charset="-127"/>
                            </a:rPr>
                            <m:t>0, </m:t>
                          </m:r>
                          <m:r>
                            <a:rPr lang="en-US" altLang="ko-KR" i="1">
                              <a:latin typeface="Cambria Math"/>
                              <a:ea typeface="맑은 고딕" pitchFamily="50" charset="-127"/>
                            </a:rPr>
                            <m:t>𝑛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  <a:ea typeface="맑은 고딕" pitchFamily="50" charset="-127"/>
                            </a:rPr>
                            <m:t>1,3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  <a:ea typeface="맑은 고딕" pitchFamily="50" charset="-127"/>
                        </a:rPr>
                        <m:t>=2</m:t>
                      </m:r>
                    </m:oMath>
                  </m:oMathPara>
                </a14:m>
                <a:endParaRPr lang="en-US" altLang="ko-KR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410" y="3212976"/>
                <a:ext cx="2832699" cy="3815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92685" y="3162443"/>
                <a:ext cx="294080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  <a:ea typeface="맑은 고딕" pitchFamily="50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맑은 고딕" pitchFamily="50" charset="-127"/>
                            </a:rPr>
                            <m:t>1,2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맑은 고딕" pitchFamily="50" charset="-127"/>
                        </a:rPr>
                        <m:t>=10,</m:t>
                      </m:r>
                      <m:sSub>
                        <m:sSubPr>
                          <m:ctrlPr>
                            <a:rPr lang="en-US" altLang="ko-KR" i="1">
                              <a:latin typeface="Cambria Math"/>
                              <a:ea typeface="맑은 고딕" pitchFamily="50" charset="-127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/>
                                  <a:ea typeface="맑은 고딕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맑은 고딕" pitchFamily="50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  <a:ea typeface="맑은 고딕" pitchFamily="50" charset="-127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/>
                                  <a:ea typeface="맑은 고딕" pitchFamily="50" charset="-127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맑은 고딕" pitchFamily="50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/>
                              <a:ea typeface="맑은 고딕" pitchFamily="50" charset="-127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/>
                              <a:ea typeface="맑은 고딕" pitchFamily="50" charset="-127"/>
                            </a:rPr>
                            <m:t>7, </m:t>
                          </m:r>
                          <m:r>
                            <a:rPr lang="en-US" altLang="ko-KR" b="0" i="1" smtClean="0">
                              <a:latin typeface="Cambria Math"/>
                              <a:ea typeface="맑은 고딕" pitchFamily="50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  <a:ea typeface="맑은 고딕" pitchFamily="50" charset="-127"/>
                            </a:rPr>
                            <m:t>3</m:t>
                          </m:r>
                          <m:r>
                            <a:rPr lang="en-US" altLang="ko-KR" i="1">
                              <a:latin typeface="Cambria Math"/>
                              <a:ea typeface="맑은 고딕" pitchFamily="50" charset="-127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/>
                              <a:ea typeface="맑은 고딕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  <a:ea typeface="맑은 고딕" pitchFamily="50" charset="-127"/>
                        </a:rPr>
                        <m:t>=</m:t>
                      </m:r>
                      <m:r>
                        <a:rPr lang="en-US" altLang="ko-KR" b="0" i="1" smtClean="0">
                          <a:latin typeface="Cambria Math"/>
                          <a:ea typeface="맑은 고딕" pitchFamily="50" charset="-127"/>
                        </a:rPr>
                        <m:t>1</m:t>
                      </m:r>
                    </m:oMath>
                  </m:oMathPara>
                </a14:m>
                <a:endParaRPr lang="en-US" altLang="ko-KR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685" y="3162443"/>
                <a:ext cx="2940805" cy="38151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907704" y="4149080"/>
                <a:ext cx="3526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𝑘</m:t>
                    </m:r>
                    <m:r>
                      <a:rPr lang="en-US" altLang="ko-KR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dirty="0" smtClean="0">
                    <a:latin typeface="맑은 고딕" pitchFamily="50" charset="-127"/>
                    <a:ea typeface="맑은 고딕" pitchFamily="50" charset="-127"/>
                  </a:rPr>
                  <a:t>일 때 대략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/>
                            <a:ea typeface="맑은 고딕" pitchFamily="50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맑은 고딕" pitchFamily="50" charset="-127"/>
                          </a:rPr>
                          <m:t>2+</m:t>
                        </m:r>
                        <m:r>
                          <a:rPr lang="ko-KR" altLang="en-US" b="0" i="1" smtClean="0">
                            <a:latin typeface="Cambria Math"/>
                            <a:ea typeface="맑은 고딕" pitchFamily="50" charset="-127"/>
                          </a:rPr>
                          <m:t>𝛼</m:t>
                        </m:r>
                      </m:e>
                    </m:d>
                    <m:d>
                      <m:dPr>
                        <m:ctrlPr>
                          <a:rPr lang="en-US" altLang="ko-KR" i="1" smtClean="0">
                            <a:latin typeface="Cambria Math"/>
                            <a:ea typeface="맑은 고딕" pitchFamily="50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맑은 고딕" pitchFamily="50" charset="-127"/>
                          </a:rPr>
                          <m:t>10+</m:t>
                        </m:r>
                        <m:r>
                          <a:rPr lang="ko-KR" altLang="en-US" b="0" i="1" smtClean="0">
                            <a:latin typeface="Cambria Math"/>
                            <a:ea typeface="맑은 고딕" pitchFamily="50" charset="-127"/>
                          </a:rPr>
                          <m:t>𝛽</m:t>
                        </m:r>
                      </m:e>
                    </m:d>
                  </m:oMath>
                </a14:m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4149080"/>
                <a:ext cx="3526863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907704" y="4653136"/>
                <a:ext cx="3526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𝑘</m:t>
                    </m:r>
                    <m:r>
                      <a:rPr lang="en-US" altLang="ko-KR" b="0" i="1" smtClean="0">
                        <a:latin typeface="Cambria Math"/>
                      </a:rPr>
                      <m:t>=2</m:t>
                    </m:r>
                  </m:oMath>
                </a14:m>
                <a:r>
                  <a:rPr lang="ko-KR" altLang="en-US" dirty="0" smtClean="0">
                    <a:latin typeface="맑은 고딕" pitchFamily="50" charset="-127"/>
                    <a:ea typeface="맑은 고딕" pitchFamily="50" charset="-127"/>
                  </a:rPr>
                  <a:t>일 때 </a:t>
                </a:r>
                <a:r>
                  <a:rPr lang="ko-KR" altLang="en-US" dirty="0">
                    <a:latin typeface="맑은 고딕" pitchFamily="50" charset="-127"/>
                    <a:ea typeface="맑은 고딕" pitchFamily="50" charset="-127"/>
                  </a:rPr>
                  <a:t>대략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/>
                            <a:ea typeface="맑은 고딕" pitchFamily="50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맑은 고딕" pitchFamily="50" charset="-127"/>
                          </a:rPr>
                          <m:t>0</m:t>
                        </m:r>
                        <m:r>
                          <a:rPr lang="en-US" altLang="ko-KR" i="1">
                            <a:latin typeface="Cambria Math"/>
                            <a:ea typeface="맑은 고딕" pitchFamily="50" charset="-127"/>
                          </a:rPr>
                          <m:t>+</m:t>
                        </m:r>
                        <m:r>
                          <a:rPr lang="ko-KR" altLang="en-US" i="1">
                            <a:latin typeface="Cambria Math"/>
                            <a:ea typeface="맑은 고딕" pitchFamily="50" charset="-127"/>
                          </a:rPr>
                          <m:t>𝛼</m:t>
                        </m:r>
                      </m:e>
                    </m:d>
                    <m:d>
                      <m:dPr>
                        <m:ctrlPr>
                          <a:rPr lang="en-US" altLang="ko-KR" i="1">
                            <a:latin typeface="Cambria Math"/>
                            <a:ea typeface="맑은 고딕" pitchFamily="50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맑은 고딕" pitchFamily="50" charset="-127"/>
                          </a:rPr>
                          <m:t>7</m:t>
                        </m:r>
                        <m:r>
                          <a:rPr lang="en-US" altLang="ko-KR" i="1">
                            <a:latin typeface="Cambria Math"/>
                            <a:ea typeface="맑은 고딕" pitchFamily="50" charset="-127"/>
                          </a:rPr>
                          <m:t>+</m:t>
                        </m:r>
                        <m:r>
                          <a:rPr lang="ko-KR" altLang="en-US" i="1">
                            <a:latin typeface="Cambria Math"/>
                            <a:ea typeface="맑은 고딕" pitchFamily="50" charset="-127"/>
                          </a:rPr>
                          <m:t>𝛽</m:t>
                        </m:r>
                      </m:e>
                    </m:d>
                  </m:oMath>
                </a14:m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4653136"/>
                <a:ext cx="3526863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07704" y="5157192"/>
                <a:ext cx="3526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𝑘</m:t>
                    </m:r>
                    <m:r>
                      <a:rPr lang="en-US" altLang="ko-KR" b="0" i="1" smtClean="0">
                        <a:latin typeface="Cambria Math"/>
                      </a:rPr>
                      <m:t>=3</m:t>
                    </m:r>
                  </m:oMath>
                </a14:m>
                <a:r>
                  <a:rPr lang="ko-KR" altLang="en-US" dirty="0" smtClean="0">
                    <a:latin typeface="맑은 고딕" pitchFamily="50" charset="-127"/>
                    <a:ea typeface="맑은 고딕" pitchFamily="50" charset="-127"/>
                  </a:rPr>
                  <a:t>일 때 </a:t>
                </a:r>
                <a:r>
                  <a:rPr lang="ko-KR" altLang="en-US" dirty="0">
                    <a:latin typeface="맑은 고딕" pitchFamily="50" charset="-127"/>
                    <a:ea typeface="맑은 고딕" pitchFamily="50" charset="-127"/>
                  </a:rPr>
                  <a:t>대략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/>
                            <a:ea typeface="맑은 고딕" pitchFamily="50" charset="-127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ea typeface="맑은 고딕" pitchFamily="50" charset="-127"/>
                          </a:rPr>
                          <m:t>2+</m:t>
                        </m:r>
                        <m:r>
                          <a:rPr lang="ko-KR" altLang="en-US" i="1">
                            <a:latin typeface="Cambria Math"/>
                            <a:ea typeface="맑은 고딕" pitchFamily="50" charset="-127"/>
                          </a:rPr>
                          <m:t>𝛼</m:t>
                        </m:r>
                      </m:e>
                    </m:d>
                    <m:d>
                      <m:dPr>
                        <m:ctrlPr>
                          <a:rPr lang="en-US" altLang="ko-KR" i="1">
                            <a:latin typeface="Cambria Math"/>
                            <a:ea typeface="맑은 고딕" pitchFamily="50" charset="-127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ea typeface="맑은 고딕" pitchFamily="50" charset="-127"/>
                          </a:rPr>
                          <m:t>1+</m:t>
                        </m:r>
                        <m:r>
                          <a:rPr lang="ko-KR" altLang="en-US" i="1">
                            <a:latin typeface="Cambria Math"/>
                            <a:ea typeface="맑은 고딕" pitchFamily="50" charset="-127"/>
                          </a:rPr>
                          <m:t>𝛽</m:t>
                        </m:r>
                      </m:e>
                    </m:d>
                  </m:oMath>
                </a14:m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5157192"/>
                <a:ext cx="3526863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060546" y="5949280"/>
                <a:ext cx="3737113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1,2</m:t>
                        </m:r>
                      </m:sub>
                    </m:sSub>
                  </m:oMath>
                </a14:m>
                <a:r>
                  <a:rPr lang="ko-KR" altLang="en-US" dirty="0" smtClean="0">
                    <a:latin typeface="맑은 고딕" pitchFamily="50" charset="-127"/>
                    <a:ea typeface="맑은 고딕" pitchFamily="50" charset="-127"/>
                  </a:rPr>
                  <a:t>가 토픽</a:t>
                </a:r>
                <a:r>
                  <a:rPr lang="en-US" altLang="ko-KR" dirty="0" smtClean="0">
                    <a:latin typeface="맑은 고딕" pitchFamily="50" charset="-127"/>
                    <a:ea typeface="맑은 고딕" pitchFamily="50" charset="-127"/>
                  </a:rPr>
                  <a:t>1</a:t>
                </a:r>
                <a:r>
                  <a:rPr lang="ko-KR" altLang="en-US" dirty="0" smtClean="0">
                    <a:latin typeface="맑은 고딕" pitchFamily="50" charset="-127"/>
                    <a:ea typeface="맑은 고딕" pitchFamily="50" charset="-127"/>
                  </a:rPr>
                  <a:t>에 할당될 확률이 높음</a:t>
                </a:r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546" y="5949280"/>
                <a:ext cx="3737113" cy="381515"/>
              </a:xfrm>
              <a:prstGeom prst="rect">
                <a:avLst/>
              </a:prstGeom>
              <a:blipFill rotWithShape="1">
                <a:blip r:embed="rId9"/>
                <a:stretch>
                  <a:fillRect t="-9524" r="-1142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/>
          <p:cNvCxnSpPr/>
          <p:nvPr/>
        </p:nvCxnSpPr>
        <p:spPr>
          <a:xfrm>
            <a:off x="1331640" y="6150547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13938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LDA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sz="2400" i="1">
                            <a:latin typeface="Cambria Math"/>
                          </a:rPr>
                          <m:t>1,2</m:t>
                        </m:r>
                      </m:sub>
                    </m:sSub>
                  </m:oMath>
                </a14:m>
                <a:r>
                  <a:rPr lang="ko-KR" altLang="en-US" sz="2400" dirty="0" smtClean="0"/>
                  <a:t>가 토픽</a:t>
                </a:r>
                <a:r>
                  <a:rPr lang="en-US" altLang="ko-KR" sz="2400" dirty="0" smtClean="0"/>
                  <a:t>1</a:t>
                </a:r>
                <a:r>
                  <a:rPr lang="ko-KR" altLang="en-US" sz="2400" dirty="0" smtClean="0"/>
                  <a:t>에 할당되면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l="-995" t="-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26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3215014"/>
                  </p:ext>
                </p:extLst>
              </p:nvPr>
            </p:nvGraphicFramePr>
            <p:xfrm>
              <a:off x="457200" y="2053017"/>
              <a:ext cx="8019481" cy="7556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60611"/>
                    <a:gridCol w="1130618"/>
                    <a:gridCol w="803593"/>
                    <a:gridCol w="767080"/>
                    <a:gridCol w="979488"/>
                    <a:gridCol w="978091"/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문서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의 </a:t>
                          </a:r>
                          <a:r>
                            <a:rPr lang="en-US" altLang="ko-KR" dirty="0" err="1" smtClean="0">
                              <a:latin typeface="맑은 고딕" pitchFamily="50" charset="-127"/>
                              <a:ea typeface="맑은 고딕" pitchFamily="50" charset="-127"/>
                            </a:rPr>
                            <a:t>i</a:t>
                          </a:r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번째 단어의 토픽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1,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?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문서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의 </a:t>
                          </a:r>
                          <a:r>
                            <a:rPr lang="en-US" altLang="ko-KR" dirty="0" err="1" smtClean="0">
                              <a:latin typeface="맑은 고딕" pitchFamily="50" charset="-127"/>
                              <a:ea typeface="맑은 고딕" pitchFamily="50" charset="-127"/>
                            </a:rPr>
                            <a:t>i</a:t>
                          </a:r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번째 단어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1,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Etruscan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trade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price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temple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market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3215014"/>
                  </p:ext>
                </p:extLst>
              </p:nvPr>
            </p:nvGraphicFramePr>
            <p:xfrm>
              <a:off x="457200" y="2053017"/>
              <a:ext cx="8019481" cy="7556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60611"/>
                    <a:gridCol w="1130618"/>
                    <a:gridCol w="803593"/>
                    <a:gridCol w="767080"/>
                    <a:gridCol w="979488"/>
                    <a:gridCol w="978091"/>
                  </a:tblGrid>
                  <a:tr h="37782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9677" r="-138838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?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109677" r="-138838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Etruscan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trade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price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temple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market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151883"/>
                  </p:ext>
                </p:extLst>
              </p:nvPr>
            </p:nvGraphicFramePr>
            <p:xfrm>
              <a:off x="457200" y="3349161"/>
              <a:ext cx="60960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4000"/>
                    <a:gridCol w="1524000"/>
                    <a:gridCol w="1524000"/>
                    <a:gridCol w="1524000"/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Etruscan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35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market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price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42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temple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trade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10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7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/>
                                    <a:ea typeface="맑은 고딕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/>
                                    <a:ea typeface="맑은 고딕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/>
                                    <a:ea typeface="맑은 고딕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151883"/>
                  </p:ext>
                </p:extLst>
              </p:nvPr>
            </p:nvGraphicFramePr>
            <p:xfrm>
              <a:off x="457200" y="3349161"/>
              <a:ext cx="60960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4000"/>
                    <a:gridCol w="1524000"/>
                    <a:gridCol w="1524000"/>
                    <a:gridCol w="1524000"/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Etruscan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35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market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price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42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temple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trade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10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7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000" t="-606557" r="-200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00000" t="-606557" r="-100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300000" t="-606557" b="-163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4871389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LDA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sz="2400" i="1">
                            <a:latin typeface="Cambria Math"/>
                          </a:rPr>
                          <m:t>1,2</m:t>
                        </m:r>
                      </m:sub>
                    </m:sSub>
                  </m:oMath>
                </a14:m>
                <a:r>
                  <a:rPr lang="ko-KR" altLang="en-US" sz="2400" dirty="0" smtClean="0"/>
                  <a:t>가 토픽</a:t>
                </a:r>
                <a:r>
                  <a:rPr lang="en-US" altLang="ko-KR" sz="2400" dirty="0" smtClean="0"/>
                  <a:t>1</a:t>
                </a:r>
                <a:r>
                  <a:rPr lang="ko-KR" altLang="en-US" sz="2400" dirty="0" smtClean="0"/>
                  <a:t>에 할당되면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l="-995" t="-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27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6514712"/>
                  </p:ext>
                </p:extLst>
              </p:nvPr>
            </p:nvGraphicFramePr>
            <p:xfrm>
              <a:off x="457200" y="2053017"/>
              <a:ext cx="8019481" cy="7556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60611"/>
                    <a:gridCol w="1130618"/>
                    <a:gridCol w="803593"/>
                    <a:gridCol w="767080"/>
                    <a:gridCol w="979488"/>
                    <a:gridCol w="978091"/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문서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의 </a:t>
                          </a:r>
                          <a:r>
                            <a:rPr lang="en-US" altLang="ko-KR" dirty="0" err="1" smtClean="0">
                              <a:latin typeface="맑은 고딕" pitchFamily="50" charset="-127"/>
                              <a:ea typeface="맑은 고딕" pitchFamily="50" charset="-127"/>
                            </a:rPr>
                            <a:t>i</a:t>
                          </a:r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번째 단어의 토픽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1,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문서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의 </a:t>
                          </a:r>
                          <a:r>
                            <a:rPr lang="en-US" altLang="ko-KR" dirty="0" err="1" smtClean="0">
                              <a:latin typeface="맑은 고딕" pitchFamily="50" charset="-127"/>
                              <a:ea typeface="맑은 고딕" pitchFamily="50" charset="-127"/>
                            </a:rPr>
                            <a:t>i</a:t>
                          </a:r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번째 단어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1,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Etruscan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trade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price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temple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market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6514712"/>
                  </p:ext>
                </p:extLst>
              </p:nvPr>
            </p:nvGraphicFramePr>
            <p:xfrm>
              <a:off x="457200" y="2053017"/>
              <a:ext cx="8019481" cy="7556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60611"/>
                    <a:gridCol w="1130618"/>
                    <a:gridCol w="803593"/>
                    <a:gridCol w="767080"/>
                    <a:gridCol w="979488"/>
                    <a:gridCol w="978091"/>
                  </a:tblGrid>
                  <a:tr h="37782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9677" r="-138838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109677" r="-138838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Etruscan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trade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price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temple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market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2391256"/>
                  </p:ext>
                </p:extLst>
              </p:nvPr>
            </p:nvGraphicFramePr>
            <p:xfrm>
              <a:off x="457200" y="3349161"/>
              <a:ext cx="60960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4000"/>
                    <a:gridCol w="1524000"/>
                    <a:gridCol w="1524000"/>
                    <a:gridCol w="1524000"/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Etruscan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35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market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price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42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temple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trade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10 + 1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7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/>
                                    <a:ea typeface="맑은 고딕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/>
                                    <a:ea typeface="맑은 고딕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i="1" smtClean="0">
                                    <a:latin typeface="Cambria Math"/>
                                    <a:ea typeface="맑은 고딕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2391256"/>
                  </p:ext>
                </p:extLst>
              </p:nvPr>
            </p:nvGraphicFramePr>
            <p:xfrm>
              <a:off x="457200" y="3349161"/>
              <a:ext cx="60960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4000"/>
                    <a:gridCol w="1524000"/>
                    <a:gridCol w="1524000"/>
                    <a:gridCol w="1524000"/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토픽</a:t>
                          </a:r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Etruscan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35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market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price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42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temple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20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trade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10 + 1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7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000" t="-606557" r="-200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00000" t="-606557" r="-100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300000" t="-606557" b="-163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179512" y="6165304"/>
            <a:ext cx="8541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이 과정을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1000~10000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번 반복하면 모든 단어에 토픽 할당됨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574266" y="3831431"/>
                <a:ext cx="12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2400" i="1" smtClean="0"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맑은 고딕" pitchFamily="50" charset="-127"/>
                    <a:ea typeface="맑은 고딕" pitchFamily="50" charset="-127"/>
                  </a:rPr>
                  <a:t> 갱신</a:t>
                </a:r>
                <a:endParaRPr lang="ko-KR" altLang="en-US" sz="24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266" y="3831431"/>
                <a:ext cx="1268424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3349" t="-10667" r="-6699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447209" y="2808667"/>
                <a:ext cx="12292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2400" i="1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맑은 고딕" pitchFamily="50" charset="-127"/>
                    <a:ea typeface="맑은 고딕" pitchFamily="50" charset="-127"/>
                  </a:rPr>
                  <a:t> 갱신</a:t>
                </a:r>
                <a:endParaRPr lang="ko-KR" altLang="en-US" sz="24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209" y="2808667"/>
                <a:ext cx="1229247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493" t="-10667" r="-7463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2389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LDA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8" t="59619" r="15109" b="16394"/>
          <a:stretch/>
        </p:blipFill>
        <p:spPr bwMode="auto">
          <a:xfrm>
            <a:off x="179512" y="999881"/>
            <a:ext cx="7263146" cy="2432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31815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LDA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8" t="38516" r="36944" b="19393"/>
          <a:stretch/>
        </p:blipFill>
        <p:spPr bwMode="auto">
          <a:xfrm>
            <a:off x="179509" y="993571"/>
            <a:ext cx="4970809" cy="426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32412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WordNet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9" t="44397" r="35496" b="14895"/>
          <a:stretch/>
        </p:blipFill>
        <p:spPr bwMode="auto">
          <a:xfrm>
            <a:off x="107500" y="995039"/>
            <a:ext cx="5111173" cy="412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자유형 4"/>
          <p:cNvSpPr/>
          <p:nvPr/>
        </p:nvSpPr>
        <p:spPr>
          <a:xfrm>
            <a:off x="1828800" y="1226521"/>
            <a:ext cx="3700130" cy="336465"/>
          </a:xfrm>
          <a:custGeom>
            <a:avLst/>
            <a:gdLst>
              <a:gd name="connsiteX0" fmla="*/ 0 w 3700130"/>
              <a:gd name="connsiteY0" fmla="*/ 145079 h 336465"/>
              <a:gd name="connsiteX1" fmla="*/ 1892595 w 3700130"/>
              <a:gd name="connsiteY1" fmla="*/ 6856 h 336465"/>
              <a:gd name="connsiteX2" fmla="*/ 3700130 w 3700130"/>
              <a:gd name="connsiteY2" fmla="*/ 336465 h 336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0130" h="336465">
                <a:moveTo>
                  <a:pt x="0" y="145079"/>
                </a:moveTo>
                <a:cubicBezTo>
                  <a:pt x="637953" y="60018"/>
                  <a:pt x="1275907" y="-25042"/>
                  <a:pt x="1892595" y="6856"/>
                </a:cubicBezTo>
                <a:cubicBezTo>
                  <a:pt x="2509283" y="38754"/>
                  <a:pt x="3104706" y="187609"/>
                  <a:pt x="3700130" y="336465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28929" y="1484784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모두 다운로드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시간 오래 걸림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12225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LDA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5" t="41514" r="8202" b="9937"/>
          <a:stretch/>
        </p:blipFill>
        <p:spPr bwMode="auto">
          <a:xfrm>
            <a:off x="107501" y="976669"/>
            <a:ext cx="8011686" cy="4923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273967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LDA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최적의 토픽 수 </a:t>
            </a:r>
            <a:r>
              <a:rPr lang="en-US" altLang="ko-KR" dirty="0" smtClean="0"/>
              <a:t>K </a:t>
            </a:r>
            <a:r>
              <a:rPr lang="ko-KR" altLang="en-US" dirty="0" smtClean="0"/>
              <a:t>찾기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5576" y="1844824"/>
                <a:ext cx="7365799" cy="1050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/>
                        </a:rPr>
                        <m:t>𝑃𝑒𝑟𝑝𝑙𝑒𝑥𝑖𝑡𝑦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𝑒𝑥𝑝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2400" b="0" i="1" smtClean="0">
                                      <a:latin typeface="Cambria Math"/>
                                    </a:rPr>
                                    <m:t>𝑑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𝐷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𝑉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𝐾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2400" b="0" i="1" smtClean="0">
                                                      <a:latin typeface="Cambria Math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𝑑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2400" b="0" i="1" smtClean="0">
                                                      <a:latin typeface="Cambria Math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func>
                                    </m:e>
                                  </m:nary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altLang="ko-KR" sz="24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2400" i="1">
                                      <a:latin typeface="Cambria Math"/>
                                    </a:rPr>
                                    <m:t>𝑑</m:t>
                                  </m:r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𝐷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ko-KR" sz="2400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ko-KR" sz="2400" i="1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altLang="ko-KR" sz="2400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ko-KR" sz="2400" i="1">
                                          <a:latin typeface="Cambria Math"/>
                                        </a:rPr>
                                        <m:t>𝑉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i="1"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ko-KR" sz="24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24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44824"/>
                <a:ext cx="7365799" cy="105022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자유형 8"/>
          <p:cNvSpPr/>
          <p:nvPr/>
        </p:nvSpPr>
        <p:spPr>
          <a:xfrm>
            <a:off x="5213407" y="1408386"/>
            <a:ext cx="556772" cy="641131"/>
          </a:xfrm>
          <a:custGeom>
            <a:avLst/>
            <a:gdLst>
              <a:gd name="connsiteX0" fmla="*/ 10234 w 556772"/>
              <a:gd name="connsiteY0" fmla="*/ 641131 h 641131"/>
              <a:gd name="connsiteX1" fmla="*/ 73296 w 556772"/>
              <a:gd name="connsiteY1" fmla="*/ 231228 h 641131"/>
              <a:gd name="connsiteX2" fmla="*/ 556772 w 556772"/>
              <a:gd name="connsiteY2" fmla="*/ 0 h 64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6772" h="641131">
                <a:moveTo>
                  <a:pt x="10234" y="641131"/>
                </a:moveTo>
                <a:cubicBezTo>
                  <a:pt x="-3780" y="489607"/>
                  <a:pt x="-17794" y="338083"/>
                  <a:pt x="73296" y="231228"/>
                </a:cubicBezTo>
                <a:cubicBezTo>
                  <a:pt x="164386" y="124373"/>
                  <a:pt x="360579" y="62186"/>
                  <a:pt x="556772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24128" y="1196752"/>
            <a:ext cx="322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문서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d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j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번째 단어 빈도 수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584" y="292494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맑은 고딕" pitchFamily="50" charset="-127"/>
                <a:ea typeface="맑은 고딕" pitchFamily="50" charset="-127"/>
              </a:rPr>
              <a:t>최소화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http://i.imgur.com/NkL1d9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284984"/>
            <a:ext cx="3558315" cy="34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4801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문서 군집화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비슷한 텍스트 구성의 문서를 군집화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https://</a:t>
            </a:r>
            <a:r>
              <a:rPr lang="en-US" altLang="ko-KR" dirty="0" err="1"/>
              <a:t>archive.ics.uci.edu</a:t>
            </a:r>
            <a:r>
              <a:rPr lang="en-US" altLang="ko-KR" dirty="0"/>
              <a:t>/ml/datasets/</a:t>
            </a:r>
            <a:r>
              <a:rPr lang="en-US" altLang="ko-KR" dirty="0" err="1"/>
              <a:t>Opinosis+Opinion</a:t>
            </a:r>
            <a:r>
              <a:rPr lang="en-US" altLang="ko-KR" dirty="0"/>
              <a:t>+%</a:t>
            </a:r>
            <a:r>
              <a:rPr lang="en-US" altLang="ko-KR" dirty="0" err="1" smtClean="0"/>
              <a:t>26frasl%3B+Review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err="1" smtClean="0">
                <a:sym typeface="Wingdings" pitchFamily="2" charset="2"/>
              </a:rPr>
              <a:t>강의자료실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err="1" smtClean="0">
                <a:sym typeface="Wingdings" pitchFamily="2" charset="2"/>
              </a:rPr>
              <a:t>opinion.zip</a:t>
            </a:r>
            <a:r>
              <a:rPr lang="en-US" altLang="ko-KR" dirty="0" smtClean="0">
                <a:sym typeface="Wingdings" pitchFamily="2" charset="2"/>
              </a:rPr>
              <a:t/>
            </a:r>
            <a:br>
              <a:rPr lang="en-US" altLang="ko-KR" dirty="0" smtClean="0">
                <a:sym typeface="Wingdings" pitchFamily="2" charset="2"/>
              </a:rPr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적절한 폴더에 압축을 풉니다</a:t>
            </a:r>
            <a:r>
              <a:rPr lang="en-US" altLang="ko-KR" dirty="0" smtClean="0">
                <a:sym typeface="Wingdings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945836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 군집화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9" t="36021" r="32248" b="14049"/>
          <a:stretch/>
        </p:blipFill>
        <p:spPr bwMode="auto">
          <a:xfrm>
            <a:off x="107503" y="942633"/>
            <a:ext cx="5468521" cy="5064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74985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 군집화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8" t="24280" r="5986" b="39014"/>
          <a:stretch/>
        </p:blipFill>
        <p:spPr bwMode="auto">
          <a:xfrm>
            <a:off x="35098" y="885149"/>
            <a:ext cx="8208703" cy="372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272049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 군집화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8" t="54261" r="5133" b="35481"/>
          <a:stretch/>
        </p:blipFill>
        <p:spPr bwMode="auto">
          <a:xfrm>
            <a:off x="107501" y="1124745"/>
            <a:ext cx="8321126" cy="1040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2" t="43588" r="45477" b="19364"/>
          <a:stretch/>
        </p:blipFill>
        <p:spPr bwMode="auto">
          <a:xfrm>
            <a:off x="141672" y="2479822"/>
            <a:ext cx="4081091" cy="375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174353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 군집화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9" t="33058" r="46373" b="30008"/>
          <a:stretch/>
        </p:blipFill>
        <p:spPr bwMode="auto">
          <a:xfrm>
            <a:off x="18886" y="980728"/>
            <a:ext cx="3977050" cy="374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9" t="28612" r="30041" b="12568"/>
          <a:stretch/>
        </p:blipFill>
        <p:spPr bwMode="auto">
          <a:xfrm>
            <a:off x="3995936" y="980728"/>
            <a:ext cx="5181600" cy="542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31037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 군집화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28612" r="30152" b="6864"/>
          <a:stretch/>
        </p:blipFill>
        <p:spPr bwMode="auto">
          <a:xfrm>
            <a:off x="179512" y="908720"/>
            <a:ext cx="5129048" cy="5949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326744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군집별</a:t>
            </a:r>
            <a:r>
              <a:rPr lang="ko-KR" altLang="en-US" dirty="0" smtClean="0"/>
              <a:t> 핵심 단어 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9" t="73411" r="30152" b="10629"/>
          <a:stretch/>
        </p:blipFill>
        <p:spPr bwMode="auto">
          <a:xfrm>
            <a:off x="107502" y="976669"/>
            <a:ext cx="5688130" cy="1618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자유형 2"/>
          <p:cNvSpPr/>
          <p:nvPr/>
        </p:nvSpPr>
        <p:spPr>
          <a:xfrm>
            <a:off x="5896303" y="1954924"/>
            <a:ext cx="283780" cy="493986"/>
          </a:xfrm>
          <a:custGeom>
            <a:avLst/>
            <a:gdLst>
              <a:gd name="connsiteX0" fmla="*/ 0 w 283780"/>
              <a:gd name="connsiteY0" fmla="*/ 0 h 493986"/>
              <a:gd name="connsiteX1" fmla="*/ 283780 w 283780"/>
              <a:gd name="connsiteY1" fmla="*/ 189186 h 493986"/>
              <a:gd name="connsiteX2" fmla="*/ 0 w 283780"/>
              <a:gd name="connsiteY2" fmla="*/ 493986 h 49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780" h="493986">
                <a:moveTo>
                  <a:pt x="0" y="0"/>
                </a:moveTo>
                <a:cubicBezTo>
                  <a:pt x="141890" y="53427"/>
                  <a:pt x="283780" y="106855"/>
                  <a:pt x="283780" y="189186"/>
                </a:cubicBezTo>
                <a:cubicBezTo>
                  <a:pt x="283780" y="271517"/>
                  <a:pt x="141890" y="382751"/>
                  <a:pt x="0" y="49398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06338" y="198884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개의 군집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683568" y="2595367"/>
            <a:ext cx="0" cy="47359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1547664" y="2595367"/>
            <a:ext cx="0" cy="47359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2339752" y="2595367"/>
            <a:ext cx="0" cy="47359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7438" y="3212976"/>
            <a:ext cx="391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각 피처가 중심과 가까운 정도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(0~1)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 가까울 수록 중심과 가까움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80167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군집별</a:t>
            </a:r>
            <a:r>
              <a:rPr lang="ko-KR" altLang="en-US" dirty="0"/>
              <a:t> 핵심 단어 추출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1" t="24850" r="21985" b="25620"/>
          <a:stretch/>
        </p:blipFill>
        <p:spPr bwMode="auto">
          <a:xfrm>
            <a:off x="25466" y="872392"/>
            <a:ext cx="6509042" cy="5023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387069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WordNet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present </a:t>
            </a:r>
            <a:r>
              <a:rPr lang="ko-KR" altLang="en-US" dirty="0" smtClean="0"/>
              <a:t>단어에 대한 </a:t>
            </a:r>
            <a:r>
              <a:rPr lang="en-US" altLang="ko-KR" dirty="0" err="1" smtClean="0"/>
              <a:t>Synset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4</a:t>
            </a:fld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9" t="68153" r="5323" b="7168"/>
          <a:stretch/>
        </p:blipFill>
        <p:spPr bwMode="auto">
          <a:xfrm>
            <a:off x="35496" y="1556789"/>
            <a:ext cx="8278872" cy="2502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" t="38303" r="38094" b="2416"/>
          <a:stretch/>
        </p:blipFill>
        <p:spPr bwMode="auto">
          <a:xfrm>
            <a:off x="5582820" y="3450002"/>
            <a:ext cx="3525684" cy="33730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149178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군집별</a:t>
            </a:r>
            <a:r>
              <a:rPr lang="ko-KR" altLang="en-US" dirty="0"/>
              <a:t> 핵심 단어 추출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51296" r="5134" b="19521"/>
          <a:stretch/>
        </p:blipFill>
        <p:spPr bwMode="auto">
          <a:xfrm>
            <a:off x="107504" y="996990"/>
            <a:ext cx="8263185" cy="2959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603483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 유사도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문서를 피처 벡터화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희소 행렬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/>
              <a:t>빈도수로 유사도 비교 어려움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A: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단어 </a:t>
            </a:r>
            <a:r>
              <a:rPr lang="en-US" altLang="ko-KR" dirty="0" smtClean="0"/>
              <a:t>5</a:t>
            </a:r>
            <a:r>
              <a:rPr lang="ko-KR" altLang="en-US" dirty="0" smtClean="0"/>
              <a:t>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ko-KR" altLang="en-US" dirty="0" smtClean="0"/>
              <a:t>문서 </a:t>
            </a:r>
            <a:r>
              <a:rPr lang="en-US" altLang="ko-KR" dirty="0" smtClean="0"/>
              <a:t>B: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단어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A</a:t>
            </a:r>
            <a:r>
              <a:rPr lang="ko-KR" altLang="en-US" dirty="0" smtClean="0"/>
              <a:t>문서의 총 단어 수가 </a:t>
            </a:r>
            <a:r>
              <a:rPr lang="en-US" altLang="ko-KR" dirty="0" smtClean="0"/>
              <a:t>B</a:t>
            </a:r>
            <a:r>
              <a:rPr lang="ko-KR" altLang="en-US" dirty="0" smtClean="0"/>
              <a:t>문서의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배라면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813060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문서 유사도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코사인 유사도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39552" y="2996952"/>
            <a:ext cx="21602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1547664" y="1916832"/>
            <a:ext cx="0" cy="20162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1547664" y="2132856"/>
            <a:ext cx="504056" cy="86409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1547664" y="2420888"/>
            <a:ext cx="864096" cy="5760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419872" y="2996952"/>
            <a:ext cx="21602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4427984" y="1916832"/>
            <a:ext cx="0" cy="20162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3779912" y="2276872"/>
            <a:ext cx="648072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4427984" y="2420888"/>
            <a:ext cx="864096" cy="5760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6156176" y="2996952"/>
            <a:ext cx="21602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7164288" y="1916832"/>
            <a:ext cx="0" cy="20162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6300192" y="2996952"/>
            <a:ext cx="864096" cy="504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7164288" y="2420888"/>
            <a:ext cx="864096" cy="5760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39778" y="412702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유사 벡터들</a:t>
            </a: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30568" y="412702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관련성 없는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벡터들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8880" y="412702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반대 관계인 벡터들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23528" y="5043385"/>
                <a:ext cx="2884892" cy="545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2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ko-KR" altLang="en-US" sz="2400" i="1">
                          <a:latin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ko-KR" altLang="en-US" sz="2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latin typeface="Cambria Math"/>
                            </a:rPr>
                            <m:t>𝑏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altLang="ko-KR" sz="2400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ko-KR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altLang="ko-KR" sz="2400" b="0" i="1" smtClean="0">
                          <a:latin typeface="Cambria Math"/>
                        </a:rPr>
                        <m:t>𝑐𝑜𝑠</m:t>
                      </m:r>
                      <m:r>
                        <a:rPr lang="ko-KR" altLang="en-US" sz="2400" b="0" i="1" smtClean="0">
                          <a:latin typeface="Cambria Math"/>
                        </a:rPr>
                        <m:t>𝜃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043385"/>
                <a:ext cx="2884892" cy="5458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695610" y="4797152"/>
                <a:ext cx="5340886" cy="1348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/>
                        </a:rPr>
                        <m:t>𝑐𝑜𝑠</m:t>
                      </m:r>
                      <m:r>
                        <a:rPr lang="ko-KR" altLang="en-US" sz="2400" b="0" i="1" smtClean="0">
                          <a:latin typeface="Cambria Math"/>
                        </a:rPr>
                        <m:t>𝜃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ko-KR" alt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r>
                            <a:rPr lang="ko-KR" altLang="en-US" sz="2400" i="1">
                              <a:latin typeface="Cambria Math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ko-KR" alt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latin typeface="Cambria Math"/>
                                </a:rPr>
                                <m:t>𝑏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400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ko-KR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400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ko-KR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ko-KR" sz="24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sz="24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2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ko-KR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ko-KR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610" y="4797152"/>
                <a:ext cx="5340886" cy="134844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01551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 유사도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9" t="53121" r="28828" b="16671"/>
          <a:stretch/>
        </p:blipFill>
        <p:spPr bwMode="auto">
          <a:xfrm>
            <a:off x="107502" y="971916"/>
            <a:ext cx="5815327" cy="306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4" t="68096" r="52648" b="12810"/>
          <a:stretch/>
        </p:blipFill>
        <p:spPr bwMode="auto">
          <a:xfrm>
            <a:off x="251520" y="4365104"/>
            <a:ext cx="3283440" cy="193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3" t="71744" r="54525" b="15147"/>
          <a:stretch/>
        </p:blipFill>
        <p:spPr bwMode="auto">
          <a:xfrm>
            <a:off x="3995936" y="4365104"/>
            <a:ext cx="3109931" cy="1329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79938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 유사도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사이킷런의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cosine_similarity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44</a:t>
            </a:fld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0" t="71701" r="42110" b="16215"/>
          <a:stretch/>
        </p:blipFill>
        <p:spPr bwMode="auto">
          <a:xfrm>
            <a:off x="466541" y="1700808"/>
            <a:ext cx="4412076" cy="1225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t="73910" r="45034" b="10815"/>
          <a:stretch/>
        </p:blipFill>
        <p:spPr bwMode="auto">
          <a:xfrm>
            <a:off x="457196" y="3501008"/>
            <a:ext cx="4115877" cy="154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03545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 유사도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45</a:t>
            </a:fld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9" t="30664" r="16358" b="19635"/>
          <a:stretch/>
        </p:blipFill>
        <p:spPr bwMode="auto">
          <a:xfrm>
            <a:off x="107502" y="990247"/>
            <a:ext cx="7121871" cy="5040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5388239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문서 유사도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46</a:t>
            </a:fld>
            <a:endParaRPr lang="en-US" altLang="ko-KR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0" t="62468" r="19007" b="9376"/>
          <a:stretch/>
        </p:blipFill>
        <p:spPr bwMode="auto">
          <a:xfrm>
            <a:off x="107500" y="976670"/>
            <a:ext cx="6798117" cy="2855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952192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 유사도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0" t="26674" r="29269" b="42917"/>
          <a:stretch/>
        </p:blipFill>
        <p:spPr bwMode="auto">
          <a:xfrm>
            <a:off x="35496" y="920935"/>
            <a:ext cx="5757491" cy="308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0" t="60767" r="29269" b="10516"/>
          <a:stretch/>
        </p:blipFill>
        <p:spPr bwMode="auto">
          <a:xfrm>
            <a:off x="3351013" y="3900813"/>
            <a:ext cx="5757491" cy="291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178312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699792" y="2492896"/>
            <a:ext cx="246221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0">
              <a:spcBef>
                <a:spcPct val="50000"/>
              </a:spcBef>
            </a:pP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>추천 시스템</a:t>
            </a:r>
            <a:endParaRPr lang="en-US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2172" y="2060848"/>
            <a:ext cx="1189038" cy="1079500"/>
            <a:chOff x="1242172" y="2060848"/>
            <a:chExt cx="1189038" cy="1079500"/>
          </a:xfrm>
        </p:grpSpPr>
        <p:sp>
          <p:nvSpPr>
            <p:cNvPr id="6" name="TextBox 5"/>
            <p:cNvSpPr txBox="1"/>
            <p:nvPr/>
          </p:nvSpPr>
          <p:spPr>
            <a:xfrm>
              <a:off x="1242172" y="2060848"/>
              <a:ext cx="1189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UNIT</a:t>
              </a:r>
              <a:endParaRPr lang="ko-KR" alt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5" descr="C:\Documents and Settings\winxp\바탕 화면\그림1 copy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42172" y="2060848"/>
              <a:ext cx="1189038" cy="1079500"/>
            </a:xfrm>
            <a:prstGeom prst="rect">
              <a:avLst/>
            </a:prstGeom>
            <a:noFill/>
          </p:spPr>
        </p:pic>
      </p:grpSp>
      <p:sp>
        <p:nvSpPr>
          <p:cNvPr id="9" name="TextBox 8"/>
          <p:cNvSpPr txBox="1"/>
          <p:nvPr/>
        </p:nvSpPr>
        <p:spPr>
          <a:xfrm>
            <a:off x="1242172" y="2420890"/>
            <a:ext cx="11890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rgbClr val="3F51B5"/>
                </a:solidFill>
                <a:latin typeface="Arial Black" pitchFamily="34" charset="0"/>
              </a:rPr>
              <a:t>09</a:t>
            </a:r>
            <a:endParaRPr lang="ko-KR" altLang="en-US" sz="4400" dirty="0">
              <a:solidFill>
                <a:srgbClr val="3F51B5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85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추천 시스템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유튜브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애플 뮤직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아마존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49</a:t>
            </a:fld>
            <a:endParaRPr lang="en-US" altLang="ko-KR" dirty="0"/>
          </a:p>
        </p:txBody>
      </p:sp>
      <p:pic>
        <p:nvPicPr>
          <p:cNvPr id="1026" name="Picture 2" descr="What has YouTube done to recommended list :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6826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WordNet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5</a:t>
            </a:fld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 t="21103" r="9985" b="19731"/>
          <a:stretch/>
        </p:blipFill>
        <p:spPr bwMode="auto">
          <a:xfrm>
            <a:off x="27568" y="857249"/>
            <a:ext cx="7765918" cy="60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자유형 4"/>
          <p:cNvSpPr/>
          <p:nvPr/>
        </p:nvSpPr>
        <p:spPr>
          <a:xfrm>
            <a:off x="1913860" y="1030571"/>
            <a:ext cx="1286540" cy="170908"/>
          </a:xfrm>
          <a:custGeom>
            <a:avLst/>
            <a:gdLst>
              <a:gd name="connsiteX0" fmla="*/ 0 w 1286540"/>
              <a:gd name="connsiteY0" fmla="*/ 170908 h 170908"/>
              <a:gd name="connsiteX1" fmla="*/ 584791 w 1286540"/>
              <a:gd name="connsiteY1" fmla="*/ 22052 h 170908"/>
              <a:gd name="connsiteX2" fmla="*/ 1286540 w 1286540"/>
              <a:gd name="connsiteY2" fmla="*/ 787 h 170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6540" h="170908">
                <a:moveTo>
                  <a:pt x="0" y="170908"/>
                </a:moveTo>
                <a:cubicBezTo>
                  <a:pt x="185184" y="110656"/>
                  <a:pt x="370368" y="50405"/>
                  <a:pt x="584791" y="22052"/>
                </a:cubicBezTo>
                <a:cubicBezTo>
                  <a:pt x="799214" y="-6301"/>
                  <a:pt x="1286540" y="787"/>
                  <a:pt x="1286540" y="78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131840" y="827420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태그 이름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2158409" y="1020044"/>
            <a:ext cx="3700131" cy="372821"/>
          </a:xfrm>
          <a:custGeom>
            <a:avLst/>
            <a:gdLst>
              <a:gd name="connsiteX0" fmla="*/ 0 w 3700131"/>
              <a:gd name="connsiteY0" fmla="*/ 372821 h 372821"/>
              <a:gd name="connsiteX1" fmla="*/ 2743200 w 3700131"/>
              <a:gd name="connsiteY1" fmla="*/ 277128 h 372821"/>
              <a:gd name="connsiteX2" fmla="*/ 3306726 w 3700131"/>
              <a:gd name="connsiteY2" fmla="*/ 43212 h 372821"/>
              <a:gd name="connsiteX3" fmla="*/ 3700131 w 3700131"/>
              <a:gd name="connsiteY3" fmla="*/ 682 h 37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0131" h="372821">
                <a:moveTo>
                  <a:pt x="0" y="372821"/>
                </a:moveTo>
                <a:cubicBezTo>
                  <a:pt x="1096039" y="352442"/>
                  <a:pt x="2192079" y="332063"/>
                  <a:pt x="2743200" y="277128"/>
                </a:cubicBezTo>
                <a:cubicBezTo>
                  <a:pt x="3294321" y="222193"/>
                  <a:pt x="3147238" y="89286"/>
                  <a:pt x="3306726" y="43212"/>
                </a:cubicBezTo>
                <a:cubicBezTo>
                  <a:pt x="3466214" y="-2862"/>
                  <a:pt x="3583172" y="-1090"/>
                  <a:pt x="3700131" y="682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31840" y="461388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Part of Speech (</a:t>
            </a:r>
            <a:r>
              <a:rPr lang="ko-KR" altLang="en-US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품사</a:t>
            </a:r>
            <a:r>
              <a:rPr lang="en-US" altLang="ko-KR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97162" y="84868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어휘 이름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2381693" y="1552353"/>
            <a:ext cx="2243470" cy="10633"/>
          </a:xfrm>
          <a:custGeom>
            <a:avLst/>
            <a:gdLst>
              <a:gd name="connsiteX0" fmla="*/ 0 w 2243470"/>
              <a:gd name="connsiteY0" fmla="*/ 10633 h 10633"/>
              <a:gd name="connsiteX1" fmla="*/ 2243470 w 2243470"/>
              <a:gd name="connsiteY1" fmla="*/ 0 h 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43470" h="10633">
                <a:moveTo>
                  <a:pt x="0" y="10633"/>
                </a:moveTo>
                <a:lnTo>
                  <a:pt x="2243470" y="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572000" y="136768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단어의 뜻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2413591" y="1742742"/>
            <a:ext cx="1318437" cy="213649"/>
          </a:xfrm>
          <a:custGeom>
            <a:avLst/>
            <a:gdLst>
              <a:gd name="connsiteX0" fmla="*/ 0 w 1318437"/>
              <a:gd name="connsiteY0" fmla="*/ 11630 h 213649"/>
              <a:gd name="connsiteX1" fmla="*/ 786809 w 1318437"/>
              <a:gd name="connsiteY1" fmla="*/ 22263 h 213649"/>
              <a:gd name="connsiteX2" fmla="*/ 1318437 w 1318437"/>
              <a:gd name="connsiteY2" fmla="*/ 213649 h 21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8437" h="213649">
                <a:moveTo>
                  <a:pt x="0" y="11630"/>
                </a:moveTo>
                <a:cubicBezTo>
                  <a:pt x="283535" y="111"/>
                  <a:pt x="567070" y="-11407"/>
                  <a:pt x="786809" y="22263"/>
                </a:cubicBezTo>
                <a:cubicBezTo>
                  <a:pt x="1006548" y="55933"/>
                  <a:pt x="1162492" y="134791"/>
                  <a:pt x="1318437" y="213649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694837" y="18355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부명제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59045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추천 시스템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50</a:t>
            </a:fld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1333515"/>
            <a:ext cx="62969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사용자가 어떤 상품을 구매했는가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사용자가 어떤 상품을 둘러보거나 장바구니에 넣었는가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사용자가 평가한 영화 평점은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?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제품 평가는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사용자가 스스로 작성한 자신의 취향은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사용자가 무엇을 클릭했는가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73288" y="3501008"/>
            <a:ext cx="2016224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latin typeface="맑은 고딕" pitchFamily="50" charset="-127"/>
                <a:ea typeface="맑은 고딕" pitchFamily="50" charset="-127"/>
              </a:rPr>
              <a:t>추천 시스템</a:t>
            </a:r>
            <a:endParaRPr lang="ko-KR" altLang="en-US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9752" y="5114801"/>
            <a:ext cx="6566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당신만을 위한 최신 상품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 상품을 선택한 다른 사람들이 좋아하는 상품들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 상품을 좋아하나요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?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아래에 있는 다른 상품은 어떤가요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1693196" y="2848303"/>
            <a:ext cx="1659604" cy="641131"/>
          </a:xfrm>
          <a:custGeom>
            <a:avLst/>
            <a:gdLst>
              <a:gd name="connsiteX0" fmla="*/ 62032 w 1659604"/>
              <a:gd name="connsiteY0" fmla="*/ 0 h 641131"/>
              <a:gd name="connsiteX1" fmla="*/ 83052 w 1659604"/>
              <a:gd name="connsiteY1" fmla="*/ 294290 h 641131"/>
              <a:gd name="connsiteX2" fmla="*/ 871328 w 1659604"/>
              <a:gd name="connsiteY2" fmla="*/ 220718 h 641131"/>
              <a:gd name="connsiteX3" fmla="*/ 1491438 w 1659604"/>
              <a:gd name="connsiteY3" fmla="*/ 168166 h 641131"/>
              <a:gd name="connsiteX4" fmla="*/ 1659604 w 1659604"/>
              <a:gd name="connsiteY4" fmla="*/ 641131 h 64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9604" h="641131">
                <a:moveTo>
                  <a:pt x="62032" y="0"/>
                </a:moveTo>
                <a:cubicBezTo>
                  <a:pt x="5100" y="128752"/>
                  <a:pt x="-51831" y="257504"/>
                  <a:pt x="83052" y="294290"/>
                </a:cubicBezTo>
                <a:cubicBezTo>
                  <a:pt x="217935" y="331076"/>
                  <a:pt x="871328" y="220718"/>
                  <a:pt x="871328" y="220718"/>
                </a:cubicBezTo>
                <a:cubicBezTo>
                  <a:pt x="1106059" y="199697"/>
                  <a:pt x="1360059" y="98097"/>
                  <a:pt x="1491438" y="168166"/>
                </a:cubicBezTo>
                <a:cubicBezTo>
                  <a:pt x="1622817" y="238235"/>
                  <a:pt x="1641210" y="439683"/>
                  <a:pt x="1659604" y="64113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384331" y="4424855"/>
            <a:ext cx="168166" cy="683173"/>
          </a:xfrm>
          <a:custGeom>
            <a:avLst/>
            <a:gdLst>
              <a:gd name="connsiteX0" fmla="*/ 0 w 168166"/>
              <a:gd name="connsiteY0" fmla="*/ 0 h 683173"/>
              <a:gd name="connsiteX1" fmla="*/ 63062 w 168166"/>
              <a:gd name="connsiteY1" fmla="*/ 388883 h 683173"/>
              <a:gd name="connsiteX2" fmla="*/ 168166 w 168166"/>
              <a:gd name="connsiteY2" fmla="*/ 683173 h 683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66" h="683173">
                <a:moveTo>
                  <a:pt x="0" y="0"/>
                </a:moveTo>
                <a:cubicBezTo>
                  <a:pt x="17517" y="137510"/>
                  <a:pt x="35034" y="275021"/>
                  <a:pt x="63062" y="388883"/>
                </a:cubicBezTo>
                <a:cubicBezTo>
                  <a:pt x="91090" y="502745"/>
                  <a:pt x="129628" y="592959"/>
                  <a:pt x="168166" y="68317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91828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추천 시스템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콘텐츠</a:t>
            </a:r>
            <a:r>
              <a:rPr lang="ko-KR" altLang="en-US" dirty="0" smtClean="0"/>
              <a:t> 기반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(Content based filtering)</a:t>
            </a:r>
          </a:p>
          <a:p>
            <a:r>
              <a:rPr lang="ko-KR" altLang="en-US" dirty="0" smtClean="0"/>
              <a:t>협업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(Collaborative filtering)</a:t>
            </a:r>
          </a:p>
          <a:p>
            <a:pPr lvl="1"/>
            <a:r>
              <a:rPr lang="ko-KR" altLang="en-US" dirty="0" err="1" smtClean="0"/>
              <a:t>최근접</a:t>
            </a:r>
            <a:r>
              <a:rPr lang="ko-KR" altLang="en-US" dirty="0" smtClean="0"/>
              <a:t> 이웃</a:t>
            </a:r>
            <a:r>
              <a:rPr lang="en-US" altLang="ko-KR" dirty="0" smtClean="0"/>
              <a:t>(Nearest neighbor)</a:t>
            </a:r>
            <a:r>
              <a:rPr lang="ko-KR" altLang="en-US" dirty="0" smtClean="0"/>
              <a:t> 협업 </a:t>
            </a:r>
            <a:r>
              <a:rPr lang="ko-KR" altLang="en-US" dirty="0" err="1" smtClean="0"/>
              <a:t>필터링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잠재 요인</a:t>
            </a:r>
            <a:r>
              <a:rPr lang="en-US" altLang="ko-KR" dirty="0" smtClean="0"/>
              <a:t>(Latent factor)</a:t>
            </a:r>
            <a:r>
              <a:rPr lang="ko-KR" altLang="en-US" dirty="0" smtClean="0"/>
              <a:t> 협업 </a:t>
            </a:r>
            <a:r>
              <a:rPr lang="ko-KR" altLang="en-US" dirty="0" err="1" smtClean="0"/>
              <a:t>필터링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최근 잠재 요인 협업 </a:t>
            </a:r>
            <a:r>
              <a:rPr lang="ko-KR" altLang="en-US" dirty="0" err="1" smtClean="0"/>
              <a:t>필터링이</a:t>
            </a:r>
            <a:r>
              <a:rPr lang="ko-KR" altLang="en-US" dirty="0" smtClean="0"/>
              <a:t> 대부분이지만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대상 아이템 특성에 따라 다른 방법도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399333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콘텐츠</a:t>
            </a:r>
            <a:r>
              <a:rPr lang="ko-KR" altLang="en-US" dirty="0" smtClean="0"/>
              <a:t> 기반 </a:t>
            </a:r>
            <a:r>
              <a:rPr lang="ko-KR" altLang="en-US" dirty="0" err="1" smtClean="0"/>
              <a:t>필터링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사용자가 특정 아이템을 매우 선호하는 경우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그 아이템과 비슷한 </a:t>
            </a:r>
            <a:r>
              <a:rPr lang="ko-KR" altLang="en-US" dirty="0" err="1" smtClean="0"/>
              <a:t>콘텐츠의</a:t>
            </a:r>
            <a:r>
              <a:rPr lang="ko-KR" altLang="en-US" dirty="0" smtClean="0"/>
              <a:t> 다른 아이템 추천</a:t>
            </a:r>
            <a:endParaRPr lang="en-US" altLang="ko-KR" dirty="0" smtClean="0"/>
          </a:p>
          <a:p>
            <a:r>
              <a:rPr lang="ko-KR" altLang="en-US" dirty="0" smtClean="0"/>
              <a:t>특정 영화에 높은 평점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그 영화의 장르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출연 배우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감독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영화 키워드</a:t>
            </a:r>
            <a:r>
              <a:rPr lang="en-US" altLang="ko-KR" dirty="0" smtClean="0">
                <a:sym typeface="Wingdings" pitchFamily="2" charset="2"/>
              </a:rPr>
              <a:t/>
            </a:r>
            <a:br>
              <a:rPr lang="en-US" altLang="ko-KR" dirty="0" smtClean="0">
                <a:sym typeface="Wingdings" pitchFamily="2" charset="2"/>
              </a:rPr>
            </a:br>
            <a:r>
              <a:rPr lang="ko-KR" altLang="en-US" dirty="0" smtClean="0">
                <a:sym typeface="Wingdings" pitchFamily="2" charset="2"/>
              </a:rPr>
              <a:t>등이 유사한 다른 영화 추천</a:t>
            </a:r>
            <a:endParaRPr lang="en-US" altLang="ko-KR" dirty="0" smtClean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057248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협업 </a:t>
            </a:r>
            <a:r>
              <a:rPr lang="ko-KR" altLang="en-US" dirty="0" err="1" smtClean="0"/>
              <a:t>필터링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영화 선택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취향이 비슷한 친구에게 물어 봄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협업 </a:t>
            </a:r>
            <a:r>
              <a:rPr lang="ko-KR" altLang="en-US" dirty="0" err="1" smtClean="0"/>
              <a:t>필터링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dirty="0" smtClean="0"/>
              <a:t>사용자의 행동 양식</a:t>
            </a:r>
            <a:r>
              <a:rPr lang="en-US" altLang="ko-KR" dirty="0" smtClean="0"/>
              <a:t>(</a:t>
            </a:r>
            <a:r>
              <a:rPr lang="ko-KR" altLang="en-US" dirty="0" smtClean="0"/>
              <a:t>평점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구매 이력 등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ko-KR" altLang="en-US" dirty="0" smtClean="0"/>
              <a:t>기반으로 추천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53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721091"/>
              </p:ext>
            </p:extLst>
          </p:nvPr>
        </p:nvGraphicFramePr>
        <p:xfrm>
          <a:off x="611560" y="3685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아이템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아이템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아이템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아이템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자유형 5"/>
          <p:cNvSpPr/>
          <p:nvPr/>
        </p:nvSpPr>
        <p:spPr>
          <a:xfrm>
            <a:off x="6135353" y="4107695"/>
            <a:ext cx="1072055" cy="516857"/>
          </a:xfrm>
          <a:custGeom>
            <a:avLst/>
            <a:gdLst>
              <a:gd name="connsiteX0" fmla="*/ 0 w 1072055"/>
              <a:gd name="connsiteY0" fmla="*/ 127974 h 516857"/>
              <a:gd name="connsiteX1" fmla="*/ 788276 w 1072055"/>
              <a:gd name="connsiteY1" fmla="*/ 22871 h 516857"/>
              <a:gd name="connsiteX2" fmla="*/ 1072055 w 1072055"/>
              <a:gd name="connsiteY2" fmla="*/ 516857 h 51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2055" h="516857">
                <a:moveTo>
                  <a:pt x="0" y="127974"/>
                </a:moveTo>
                <a:cubicBezTo>
                  <a:pt x="304800" y="43015"/>
                  <a:pt x="609600" y="-41943"/>
                  <a:pt x="788276" y="22871"/>
                </a:cubicBezTo>
                <a:cubicBezTo>
                  <a:pt x="966952" y="87685"/>
                  <a:pt x="1019503" y="302271"/>
                  <a:pt x="1072055" y="51685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oval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76256" y="4654877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평가하지 않은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아이템을 예측 평가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5326223"/>
            <a:ext cx="5128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사용자가 평가하지 않은 아이템이 대부분이므로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희소 행렬의 특성을 가짐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217177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최근접</a:t>
            </a:r>
            <a:r>
              <a:rPr lang="ko-KR" altLang="en-US" dirty="0" smtClean="0"/>
              <a:t> 이웃 협업 </a:t>
            </a:r>
            <a:r>
              <a:rPr lang="ko-KR" altLang="en-US" dirty="0" err="1" smtClean="0"/>
              <a:t>필터링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사용자 기반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당신과 비슷한 고객들이 다음 상품도 구입했습니다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아이템 기반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상품을 선택한 다른 고객들은 다음 상품도 구입했습니다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208727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기반 </a:t>
            </a:r>
            <a:r>
              <a:rPr lang="ko-KR" altLang="en-US" dirty="0" err="1" smtClean="0"/>
              <a:t>최근접</a:t>
            </a:r>
            <a:r>
              <a:rPr lang="ko-KR" altLang="en-US" dirty="0" smtClean="0"/>
              <a:t> 이웃 협업 </a:t>
            </a:r>
            <a:r>
              <a:rPr lang="ko-KR" altLang="en-US" dirty="0" err="1" smtClean="0"/>
              <a:t>필터링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유사한 다른 사용자를 </a:t>
            </a:r>
            <a:r>
              <a:rPr lang="en-US" altLang="ko-KR" dirty="0" smtClean="0"/>
              <a:t>Top-N</a:t>
            </a:r>
            <a:r>
              <a:rPr lang="ko-KR" altLang="en-US" dirty="0" smtClean="0"/>
              <a:t>으로 선정해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Top-N </a:t>
            </a:r>
            <a:r>
              <a:rPr lang="ko-KR" altLang="en-US" dirty="0" smtClean="0"/>
              <a:t>사용자가 좋아하는 아이템 추천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55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23607"/>
              </p:ext>
            </p:extLst>
          </p:nvPr>
        </p:nvGraphicFramePr>
        <p:xfrm>
          <a:off x="611558" y="2276872"/>
          <a:ext cx="7706920" cy="169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30"/>
                <a:gridCol w="1270318"/>
                <a:gridCol w="1270318"/>
                <a:gridCol w="1067118"/>
                <a:gridCol w="1473518"/>
                <a:gridCol w="1473518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다크나이트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인터스텔라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엣지오브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6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투모로우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프로메테우스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스타워즈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6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라스트제다이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A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B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C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자유형 5"/>
          <p:cNvSpPr/>
          <p:nvPr/>
        </p:nvSpPr>
        <p:spPr>
          <a:xfrm>
            <a:off x="409786" y="2984938"/>
            <a:ext cx="168283" cy="462455"/>
          </a:xfrm>
          <a:custGeom>
            <a:avLst/>
            <a:gdLst>
              <a:gd name="connsiteX0" fmla="*/ 147262 w 168283"/>
              <a:gd name="connsiteY0" fmla="*/ 0 h 462455"/>
              <a:gd name="connsiteX1" fmla="*/ 117 w 168283"/>
              <a:gd name="connsiteY1" fmla="*/ 220717 h 462455"/>
              <a:gd name="connsiteX2" fmla="*/ 168283 w 168283"/>
              <a:gd name="connsiteY2" fmla="*/ 462455 h 4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283" h="462455">
                <a:moveTo>
                  <a:pt x="147262" y="0"/>
                </a:moveTo>
                <a:cubicBezTo>
                  <a:pt x="71937" y="71820"/>
                  <a:pt x="-3387" y="143641"/>
                  <a:pt x="117" y="220717"/>
                </a:cubicBezTo>
                <a:cubicBezTo>
                  <a:pt x="3620" y="297793"/>
                  <a:pt x="168283" y="462455"/>
                  <a:pt x="168283" y="46245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15636" y="3247697"/>
            <a:ext cx="330902" cy="1261241"/>
          </a:xfrm>
          <a:custGeom>
            <a:avLst/>
            <a:gdLst>
              <a:gd name="connsiteX0" fmla="*/ 162736 w 330902"/>
              <a:gd name="connsiteY0" fmla="*/ 0 h 1261241"/>
              <a:gd name="connsiteX1" fmla="*/ 5081 w 330902"/>
              <a:gd name="connsiteY1" fmla="*/ 441434 h 1261241"/>
              <a:gd name="connsiteX2" fmla="*/ 330902 w 330902"/>
              <a:gd name="connsiteY2" fmla="*/ 1261241 h 126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902" h="1261241">
                <a:moveTo>
                  <a:pt x="162736" y="0"/>
                </a:moveTo>
                <a:cubicBezTo>
                  <a:pt x="69894" y="115613"/>
                  <a:pt x="-22947" y="231227"/>
                  <a:pt x="5081" y="441434"/>
                </a:cubicBezTo>
                <a:cubicBezTo>
                  <a:pt x="33109" y="651641"/>
                  <a:pt x="182005" y="956441"/>
                  <a:pt x="330902" y="126124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5636" y="451797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높은 유사도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6285186" y="3415862"/>
            <a:ext cx="316730" cy="1103586"/>
          </a:xfrm>
          <a:custGeom>
            <a:avLst/>
            <a:gdLst>
              <a:gd name="connsiteX0" fmla="*/ 0 w 316730"/>
              <a:gd name="connsiteY0" fmla="*/ 0 h 1103586"/>
              <a:gd name="connsiteX1" fmla="*/ 315311 w 316730"/>
              <a:gd name="connsiteY1" fmla="*/ 388883 h 1103586"/>
              <a:gd name="connsiteX2" fmla="*/ 94593 w 316730"/>
              <a:gd name="connsiteY2" fmla="*/ 1103586 h 1103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730" h="1103586">
                <a:moveTo>
                  <a:pt x="0" y="0"/>
                </a:moveTo>
                <a:cubicBezTo>
                  <a:pt x="149773" y="102476"/>
                  <a:pt x="299546" y="204952"/>
                  <a:pt x="315311" y="388883"/>
                </a:cubicBezTo>
                <a:cubicBezTo>
                  <a:pt x="331076" y="572814"/>
                  <a:pt x="212834" y="838200"/>
                  <a:pt x="94593" y="1103586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085909" y="45194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추천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1355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아이템 기반 </a:t>
            </a:r>
            <a:r>
              <a:rPr lang="ko-KR" altLang="en-US" dirty="0" err="1" smtClean="0"/>
              <a:t>최근접</a:t>
            </a:r>
            <a:r>
              <a:rPr lang="ko-KR" altLang="en-US" dirty="0" smtClean="0"/>
              <a:t> 이웃 협업 </a:t>
            </a:r>
            <a:r>
              <a:rPr lang="ko-KR" altLang="en-US" dirty="0" err="1" smtClean="0"/>
              <a:t>필터링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7200" y="1052736"/>
            <a:ext cx="8686800" cy="5617369"/>
          </a:xfrm>
        </p:spPr>
        <p:txBody>
          <a:bodyPr/>
          <a:lstStyle/>
          <a:p>
            <a:r>
              <a:rPr lang="ko-KR" altLang="en-US" dirty="0" smtClean="0"/>
              <a:t>평가 척도가 유사한 아이템을 추천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일반적으로 사용자 기반보다 아이템 기반이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정확도가 더 높음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평가 개수가 적은 상태에서 사용자간의 유사도 신뢰하기 어려움</a:t>
            </a:r>
            <a:endParaRPr lang="en-US" altLang="ko-KR" dirty="0" smtClean="0"/>
          </a:p>
          <a:p>
            <a:r>
              <a:rPr lang="ko-KR" altLang="en-US" dirty="0" smtClean="0"/>
              <a:t>유사도 측정</a:t>
            </a:r>
            <a:r>
              <a:rPr lang="en-US" altLang="ko-KR" dirty="0" smtClean="0"/>
              <a:t>: </a:t>
            </a:r>
            <a:r>
              <a:rPr lang="ko-KR" altLang="en-US" dirty="0" smtClean="0"/>
              <a:t>코사인 유사도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56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707072"/>
              </p:ext>
            </p:extLst>
          </p:nvPr>
        </p:nvGraphicFramePr>
        <p:xfrm>
          <a:off x="611558" y="1628800"/>
          <a:ext cx="7498082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5443"/>
                <a:gridCol w="1181418"/>
                <a:gridCol w="1163955"/>
                <a:gridCol w="1175068"/>
                <a:gridCol w="1194118"/>
                <a:gridCol w="1148080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 </a:t>
                      </a:r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A</a:t>
                      </a:r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 </a:t>
                      </a:r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B</a:t>
                      </a:r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 </a:t>
                      </a:r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C</a:t>
                      </a:r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 </a:t>
                      </a:r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D</a:t>
                      </a:r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 </a:t>
                      </a:r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E</a:t>
                      </a:r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다크나이트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프로메테우스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스타워즈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라스트제다이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자유형 5"/>
          <p:cNvSpPr/>
          <p:nvPr/>
        </p:nvSpPr>
        <p:spPr>
          <a:xfrm>
            <a:off x="409786" y="2174706"/>
            <a:ext cx="168283" cy="462455"/>
          </a:xfrm>
          <a:custGeom>
            <a:avLst/>
            <a:gdLst>
              <a:gd name="connsiteX0" fmla="*/ 147262 w 168283"/>
              <a:gd name="connsiteY0" fmla="*/ 0 h 462455"/>
              <a:gd name="connsiteX1" fmla="*/ 117 w 168283"/>
              <a:gd name="connsiteY1" fmla="*/ 220717 h 462455"/>
              <a:gd name="connsiteX2" fmla="*/ 168283 w 168283"/>
              <a:gd name="connsiteY2" fmla="*/ 462455 h 4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283" h="462455">
                <a:moveTo>
                  <a:pt x="147262" y="0"/>
                </a:moveTo>
                <a:cubicBezTo>
                  <a:pt x="71937" y="71820"/>
                  <a:pt x="-3387" y="143641"/>
                  <a:pt x="117" y="220717"/>
                </a:cubicBezTo>
                <a:cubicBezTo>
                  <a:pt x="3620" y="297793"/>
                  <a:pt x="168283" y="462455"/>
                  <a:pt x="168283" y="46245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15636" y="2437465"/>
            <a:ext cx="330902" cy="1261241"/>
          </a:xfrm>
          <a:custGeom>
            <a:avLst/>
            <a:gdLst>
              <a:gd name="connsiteX0" fmla="*/ 162736 w 330902"/>
              <a:gd name="connsiteY0" fmla="*/ 0 h 1261241"/>
              <a:gd name="connsiteX1" fmla="*/ 5081 w 330902"/>
              <a:gd name="connsiteY1" fmla="*/ 441434 h 1261241"/>
              <a:gd name="connsiteX2" fmla="*/ 330902 w 330902"/>
              <a:gd name="connsiteY2" fmla="*/ 1261241 h 126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902" h="1261241">
                <a:moveTo>
                  <a:pt x="162736" y="0"/>
                </a:moveTo>
                <a:cubicBezTo>
                  <a:pt x="69894" y="115613"/>
                  <a:pt x="-22947" y="231227"/>
                  <a:pt x="5081" y="441434"/>
                </a:cubicBezTo>
                <a:cubicBezTo>
                  <a:pt x="33109" y="651641"/>
                  <a:pt x="182005" y="956441"/>
                  <a:pt x="330902" y="126124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5636" y="370774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높은 유사도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6357194" y="2604154"/>
            <a:ext cx="316730" cy="1103586"/>
          </a:xfrm>
          <a:custGeom>
            <a:avLst/>
            <a:gdLst>
              <a:gd name="connsiteX0" fmla="*/ 0 w 316730"/>
              <a:gd name="connsiteY0" fmla="*/ 0 h 1103586"/>
              <a:gd name="connsiteX1" fmla="*/ 315311 w 316730"/>
              <a:gd name="connsiteY1" fmla="*/ 388883 h 1103586"/>
              <a:gd name="connsiteX2" fmla="*/ 94593 w 316730"/>
              <a:gd name="connsiteY2" fmla="*/ 1103586 h 1103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730" h="1103586">
                <a:moveTo>
                  <a:pt x="0" y="0"/>
                </a:moveTo>
                <a:cubicBezTo>
                  <a:pt x="149773" y="102476"/>
                  <a:pt x="299546" y="204952"/>
                  <a:pt x="315311" y="388883"/>
                </a:cubicBezTo>
                <a:cubicBezTo>
                  <a:pt x="331076" y="572814"/>
                  <a:pt x="212834" y="838200"/>
                  <a:pt x="94593" y="1103586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57917" y="37077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추천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913829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잠재 요인 협업 </a:t>
            </a:r>
            <a:r>
              <a:rPr lang="ko-KR" altLang="en-US" dirty="0" err="1" smtClean="0"/>
              <a:t>필터링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사용자</a:t>
            </a:r>
            <a:r>
              <a:rPr lang="en-US" altLang="ko-KR" dirty="0" smtClean="0"/>
              <a:t>-</a:t>
            </a:r>
            <a:r>
              <a:rPr lang="ko-KR" altLang="en-US" dirty="0" smtClean="0"/>
              <a:t>아이템 평점 매트릭스에 숨어 있는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잠재 요인을 추출해서 추천 예측</a:t>
            </a:r>
            <a:endParaRPr lang="en-US" altLang="ko-KR" dirty="0" smtClean="0"/>
          </a:p>
          <a:p>
            <a:r>
              <a:rPr lang="ko-KR" altLang="en-US" dirty="0" smtClean="0"/>
              <a:t>다차원 희소 행렬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err="1" smtClean="0">
                <a:sym typeface="Wingdings" pitchFamily="2" charset="2"/>
              </a:rPr>
              <a:t>저차원</a:t>
            </a:r>
            <a:r>
              <a:rPr lang="ko-KR" altLang="en-US" dirty="0" smtClean="0">
                <a:sym typeface="Wingdings" pitchFamily="2" charset="2"/>
              </a:rPr>
              <a:t> 밀집 행렬로 분해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ko-KR" altLang="en-US" dirty="0">
                <a:sym typeface="Wingdings" pitchFamily="2" charset="2"/>
              </a:rPr>
              <a:t>사용자 </a:t>
            </a:r>
            <a:r>
              <a:rPr lang="en-US" altLang="ko-KR" dirty="0">
                <a:sym typeface="Wingdings" pitchFamily="2" charset="2"/>
              </a:rPr>
              <a:t>– </a:t>
            </a:r>
            <a:r>
              <a:rPr lang="ko-KR" altLang="en-US" dirty="0">
                <a:sym typeface="Wingdings" pitchFamily="2" charset="2"/>
              </a:rPr>
              <a:t>잠재 요인 행렬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ko-KR" altLang="en-US" dirty="0">
                <a:sym typeface="Wingdings" pitchFamily="2" charset="2"/>
              </a:rPr>
              <a:t>잠재 요인 </a:t>
            </a:r>
            <a:r>
              <a:rPr lang="en-US" altLang="ko-KR" dirty="0">
                <a:sym typeface="Wingdings" pitchFamily="2" charset="2"/>
              </a:rPr>
              <a:t>– </a:t>
            </a:r>
            <a:r>
              <a:rPr lang="ko-KR" altLang="en-US" dirty="0">
                <a:sym typeface="Wingdings" pitchFamily="2" charset="2"/>
              </a:rPr>
              <a:t>아이템 </a:t>
            </a:r>
            <a:r>
              <a:rPr lang="ko-KR" altLang="en-US" dirty="0" smtClean="0">
                <a:sym typeface="Wingdings" pitchFamily="2" charset="2"/>
              </a:rPr>
              <a:t>행렬</a:t>
            </a:r>
            <a:endParaRPr lang="ko-KR" altLang="en-US" dirty="0" smtClean="0"/>
          </a:p>
          <a:p>
            <a:pPr marL="0" indent="0">
              <a:buNone/>
            </a:pPr>
            <a:r>
              <a:rPr lang="en-US" altLang="ko-KR" dirty="0" smtClean="0">
                <a:sym typeface="Wingdings" pitchFamily="2" charset="2"/>
              </a:rPr>
              <a:t>   </a:t>
            </a:r>
            <a:r>
              <a:rPr lang="ko-KR" altLang="en-US" dirty="0" smtClean="0">
                <a:sym typeface="Wingdings" pitchFamily="2" charset="2"/>
              </a:rPr>
              <a:t>내적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예측 평점 생성</a:t>
            </a:r>
            <a:endParaRPr lang="en-US" altLang="ko-KR" dirty="0" smtClean="0"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770104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잠재 요인 협업 </a:t>
            </a:r>
            <a:r>
              <a:rPr lang="ko-KR" altLang="en-US" dirty="0" err="1" smtClean="0"/>
              <a:t>필터링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58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395248"/>
              </p:ext>
            </p:extLst>
          </p:nvPr>
        </p:nvGraphicFramePr>
        <p:xfrm>
          <a:off x="101702" y="1649614"/>
          <a:ext cx="466915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8193"/>
                <a:gridCol w="778193"/>
                <a:gridCol w="778193"/>
                <a:gridCol w="778193"/>
                <a:gridCol w="778193"/>
                <a:gridCol w="778193"/>
              </a:tblGrid>
              <a:tr h="14401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아이템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아이템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아이템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아이템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아이템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1268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65798" y="1293022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아이템 평점 행렬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6771" y="94352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원본 행렬</a:t>
            </a:r>
            <a:endParaRPr lang="ko-KR" altLang="en-US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360194"/>
              </p:ext>
            </p:extLst>
          </p:nvPr>
        </p:nvGraphicFramePr>
        <p:xfrm>
          <a:off x="1763688" y="3857600"/>
          <a:ext cx="2334579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8193"/>
                <a:gridCol w="778193"/>
                <a:gridCol w="778193"/>
              </a:tblGrid>
              <a:tr h="14401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요인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요인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0.94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0.96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2.14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0.08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1.93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1.79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1268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0.58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1.59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76035"/>
              </p:ext>
            </p:extLst>
          </p:nvPr>
        </p:nvGraphicFramePr>
        <p:xfrm>
          <a:off x="4366892" y="3857600"/>
          <a:ext cx="4669158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8193"/>
                <a:gridCol w="778193"/>
                <a:gridCol w="778193"/>
                <a:gridCol w="778193"/>
                <a:gridCol w="778193"/>
                <a:gridCol w="778193"/>
              </a:tblGrid>
              <a:tr h="14401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아이템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아이템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아이템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아이템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아이템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요인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1.7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2.3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1.41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1.36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0.41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요인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2.49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0.41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0.14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0.75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1.77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718290" y="320725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행렬 분해</a:t>
            </a:r>
            <a:endParaRPr lang="ko-KR" altLang="en-US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47664" y="3488268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사용자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잠재 요인 행렬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13165" y="3488268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잠재 요인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아이템 행렬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321650"/>
              </p:ext>
            </p:extLst>
          </p:nvPr>
        </p:nvGraphicFramePr>
        <p:xfrm>
          <a:off x="4346267" y="5373216"/>
          <a:ext cx="466915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8193"/>
                <a:gridCol w="778193"/>
                <a:gridCol w="778193"/>
                <a:gridCol w="778193"/>
                <a:gridCol w="778193"/>
                <a:gridCol w="778193"/>
              </a:tblGrid>
              <a:tr h="14401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아이템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아이템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아이템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아이템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아이템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3.98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2.56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1.46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2.08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3.82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4.96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3.02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2.97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1.02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2.96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3.97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4.95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1268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4.95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1.99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1.04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1.99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3.05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자유형 13"/>
          <p:cNvSpPr/>
          <p:nvPr/>
        </p:nvSpPr>
        <p:spPr>
          <a:xfrm>
            <a:off x="4120055" y="5023352"/>
            <a:ext cx="935421" cy="336924"/>
          </a:xfrm>
          <a:custGeom>
            <a:avLst/>
            <a:gdLst>
              <a:gd name="connsiteX0" fmla="*/ 0 w 935421"/>
              <a:gd name="connsiteY0" fmla="*/ 53145 h 336924"/>
              <a:gd name="connsiteX1" fmla="*/ 546538 w 935421"/>
              <a:gd name="connsiteY1" fmla="*/ 21614 h 336924"/>
              <a:gd name="connsiteX2" fmla="*/ 935421 w 935421"/>
              <a:gd name="connsiteY2" fmla="*/ 336924 h 33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5421" h="336924">
                <a:moveTo>
                  <a:pt x="0" y="53145"/>
                </a:moveTo>
                <a:cubicBezTo>
                  <a:pt x="195317" y="13731"/>
                  <a:pt x="390635" y="-25682"/>
                  <a:pt x="546538" y="21614"/>
                </a:cubicBezTo>
                <a:cubicBezTo>
                  <a:pt x="702441" y="68910"/>
                  <a:pt x="935421" y="336924"/>
                  <a:pt x="935421" y="33692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80489" y="48224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내적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286703" y="4687614"/>
            <a:ext cx="161215" cy="672662"/>
          </a:xfrm>
          <a:custGeom>
            <a:avLst/>
            <a:gdLst>
              <a:gd name="connsiteX0" fmla="*/ 94594 w 161215"/>
              <a:gd name="connsiteY0" fmla="*/ 0 h 672662"/>
              <a:gd name="connsiteX1" fmla="*/ 157656 w 161215"/>
              <a:gd name="connsiteY1" fmla="*/ 346841 h 672662"/>
              <a:gd name="connsiteX2" fmla="*/ 0 w 161215"/>
              <a:gd name="connsiteY2" fmla="*/ 672662 h 67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215" h="672662">
                <a:moveTo>
                  <a:pt x="94594" y="0"/>
                </a:moveTo>
                <a:cubicBezTo>
                  <a:pt x="134008" y="117365"/>
                  <a:pt x="173422" y="234731"/>
                  <a:pt x="157656" y="346841"/>
                </a:cubicBezTo>
                <a:cubicBezTo>
                  <a:pt x="141890" y="458951"/>
                  <a:pt x="70945" y="565806"/>
                  <a:pt x="0" y="67266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430924" y="3026979"/>
            <a:ext cx="3899338" cy="3069021"/>
          </a:xfrm>
          <a:custGeom>
            <a:avLst/>
            <a:gdLst>
              <a:gd name="connsiteX0" fmla="*/ 0 w 3899338"/>
              <a:gd name="connsiteY0" fmla="*/ 0 h 3069021"/>
              <a:gd name="connsiteX1" fmla="*/ 0 w 3899338"/>
              <a:gd name="connsiteY1" fmla="*/ 3069021 h 3069021"/>
              <a:gd name="connsiteX2" fmla="*/ 3899338 w 3899338"/>
              <a:gd name="connsiteY2" fmla="*/ 3069021 h 306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9338" h="3069021">
                <a:moveTo>
                  <a:pt x="0" y="0"/>
                </a:moveTo>
                <a:lnTo>
                  <a:pt x="0" y="3069021"/>
                </a:lnTo>
                <a:lnTo>
                  <a:pt x="3899338" y="3069021"/>
                </a:lnTo>
              </a:path>
            </a:pathLst>
          </a:cu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83568" y="57360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예측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647576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분해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SVD</a:t>
            </a:r>
            <a:r>
              <a:rPr lang="en-US" altLang="ko-KR" dirty="0" smtClean="0"/>
              <a:t> (Singular Value Decomposition)</a:t>
            </a:r>
          </a:p>
          <a:p>
            <a:r>
              <a:rPr lang="en-US" altLang="ko-KR" dirty="0" err="1" smtClean="0"/>
              <a:t>NMF</a:t>
            </a:r>
            <a:r>
              <a:rPr lang="en-US" altLang="ko-KR" dirty="0" smtClean="0"/>
              <a:t> (Non-negative Matrix Factorization)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104395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WordNet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어휘 간의 유사도 </a:t>
            </a:r>
            <a:r>
              <a:rPr lang="en-US" altLang="ko-KR" dirty="0" err="1" smtClean="0"/>
              <a:t>path_similarity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6</a:t>
            </a:fld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1" t="31367" r="30706" b="19277"/>
          <a:stretch/>
        </p:blipFill>
        <p:spPr bwMode="auto">
          <a:xfrm>
            <a:off x="611559" y="1556788"/>
            <a:ext cx="5602290" cy="5005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8161390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SVD</a:t>
            </a:r>
            <a:r>
              <a:rPr lang="en-US" altLang="ko-KR" dirty="0" smtClean="0"/>
              <a:t> (Singular Value Decomposition)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Singular Value Decomposition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𝑈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dirty="0" smtClean="0"/>
                  <a:t>의 고유 벡터로 구성된 행렬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altLang="ko-KR" dirty="0" smtClean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 smtClean="0"/>
                  <a:t>의 </a:t>
                </a:r>
                <a:r>
                  <a:rPr lang="ko-KR" altLang="en-US" dirty="0"/>
                  <a:t>고유 벡터로 구성된 행렬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Σ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/>
                                  <m:e/>
                                </m:mr>
                                <m:mr>
                                  <m:e/>
                                  <m:e>
                                    <m:r>
                                      <a:rPr lang="en-US" altLang="ko-KR" b="0" i="1" smtClean="0">
                                        <a:latin typeface="Cambria Math"/>
                                        <a:ea typeface="Cambria Math"/>
                                      </a:rPr>
                                      <m:t>⋱</m:t>
                                    </m:r>
                                  </m:e>
                                  <m:e/>
                                </m:mr>
                                <m:mr>
                                  <m:e/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/>
                                            <a:ea typeface="Cambria Math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또는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/>
                        <a:ea typeface="Cambria Math"/>
                      </a:rPr>
                      <m:t>Σ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/>
                                            <a:ea typeface="Cambria Math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/>
                                  <m:e/>
                                </m:mr>
                                <m:mr>
                                  <m:e/>
                                  <m:e>
                                    <m:r>
                                      <a:rPr lang="en-US" altLang="ko-KR" i="1">
                                        <a:latin typeface="Cambria Math"/>
                                        <a:ea typeface="Cambria Math"/>
                                      </a:rPr>
                                      <m:t>⋱</m:t>
                                    </m:r>
                                  </m:e>
                                  <m:e/>
                                </m:mr>
                                <m:mr>
                                  <m:e/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/>
                                            <a:ea typeface="Cambria Math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  <a:ea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l="-1635" t="-19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60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71600" y="1700808"/>
                <a:ext cx="1632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/>
                        </a:rPr>
                        <m:t>𝐴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l-GR" altLang="ko-KR" sz="2400" b="0" i="1" smtClean="0">
                          <a:latin typeface="Cambria Math"/>
                          <a:ea typeface="Cambria Math"/>
                        </a:rPr>
                        <m:t>Σ</m:t>
                      </m:r>
                      <m:sSup>
                        <m:sSupPr>
                          <m:ctrlPr>
                            <a:rPr lang="el-GR" altLang="ko-KR" sz="2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/>
                              <a:ea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700808"/>
                <a:ext cx="1632691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8505" y="2596262"/>
                <a:ext cx="8642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𝑚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05" y="2596262"/>
                <a:ext cx="864276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55807" y="2596262"/>
                <a:ext cx="925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𝑚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807" y="2596262"/>
                <a:ext cx="92518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80996" y="2596262"/>
                <a:ext cx="8642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𝑚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996" y="2596262"/>
                <a:ext cx="864276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47864" y="2596262"/>
                <a:ext cx="8033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596262"/>
                <a:ext cx="803361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자유형 9"/>
          <p:cNvSpPr/>
          <p:nvPr/>
        </p:nvSpPr>
        <p:spPr>
          <a:xfrm>
            <a:off x="1625875" y="2105247"/>
            <a:ext cx="160395" cy="584790"/>
          </a:xfrm>
          <a:custGeom>
            <a:avLst/>
            <a:gdLst>
              <a:gd name="connsiteX0" fmla="*/ 160395 w 160395"/>
              <a:gd name="connsiteY0" fmla="*/ 0 h 584790"/>
              <a:gd name="connsiteX1" fmla="*/ 906 w 160395"/>
              <a:gd name="connsiteY1" fmla="*/ 287079 h 584790"/>
              <a:gd name="connsiteX2" fmla="*/ 107232 w 160395"/>
              <a:gd name="connsiteY2" fmla="*/ 584790 h 58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395" h="584790">
                <a:moveTo>
                  <a:pt x="160395" y="0"/>
                </a:moveTo>
                <a:cubicBezTo>
                  <a:pt x="85080" y="94807"/>
                  <a:pt x="9766" y="189614"/>
                  <a:pt x="906" y="287079"/>
                </a:cubicBezTo>
                <a:cubicBezTo>
                  <a:pt x="-7955" y="384544"/>
                  <a:pt x="49638" y="484667"/>
                  <a:pt x="107232" y="58479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1998921" y="2094614"/>
            <a:ext cx="692534" cy="606056"/>
          </a:xfrm>
          <a:custGeom>
            <a:avLst/>
            <a:gdLst>
              <a:gd name="connsiteX0" fmla="*/ 0 w 692534"/>
              <a:gd name="connsiteY0" fmla="*/ 0 h 606056"/>
              <a:gd name="connsiteX1" fmla="*/ 148856 w 692534"/>
              <a:gd name="connsiteY1" fmla="*/ 212651 h 606056"/>
              <a:gd name="connsiteX2" fmla="*/ 637953 w 692534"/>
              <a:gd name="connsiteY2" fmla="*/ 297712 h 606056"/>
              <a:gd name="connsiteX3" fmla="*/ 659219 w 692534"/>
              <a:gd name="connsiteY3" fmla="*/ 606056 h 60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534" h="606056">
                <a:moveTo>
                  <a:pt x="0" y="0"/>
                </a:moveTo>
                <a:cubicBezTo>
                  <a:pt x="21265" y="81516"/>
                  <a:pt x="42531" y="163032"/>
                  <a:pt x="148856" y="212651"/>
                </a:cubicBezTo>
                <a:cubicBezTo>
                  <a:pt x="255181" y="262270"/>
                  <a:pt x="552893" y="232145"/>
                  <a:pt x="637953" y="297712"/>
                </a:cubicBezTo>
                <a:cubicBezTo>
                  <a:pt x="723013" y="363279"/>
                  <a:pt x="691116" y="484667"/>
                  <a:pt x="659219" y="606056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211572" y="2062716"/>
            <a:ext cx="1557209" cy="606056"/>
          </a:xfrm>
          <a:custGeom>
            <a:avLst/>
            <a:gdLst>
              <a:gd name="connsiteX0" fmla="*/ 0 w 1557209"/>
              <a:gd name="connsiteY0" fmla="*/ 0 h 606056"/>
              <a:gd name="connsiteX1" fmla="*/ 287079 w 1557209"/>
              <a:gd name="connsiteY1" fmla="*/ 148856 h 606056"/>
              <a:gd name="connsiteX2" fmla="*/ 1392865 w 1557209"/>
              <a:gd name="connsiteY2" fmla="*/ 276447 h 606056"/>
              <a:gd name="connsiteX3" fmla="*/ 1531088 w 1557209"/>
              <a:gd name="connsiteY3" fmla="*/ 606056 h 60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209" h="606056">
                <a:moveTo>
                  <a:pt x="0" y="0"/>
                </a:moveTo>
                <a:cubicBezTo>
                  <a:pt x="27467" y="51391"/>
                  <a:pt x="54935" y="102782"/>
                  <a:pt x="287079" y="148856"/>
                </a:cubicBezTo>
                <a:cubicBezTo>
                  <a:pt x="519223" y="194931"/>
                  <a:pt x="1185530" y="200247"/>
                  <a:pt x="1392865" y="276447"/>
                </a:cubicBezTo>
                <a:cubicBezTo>
                  <a:pt x="1600200" y="352647"/>
                  <a:pt x="1565644" y="479351"/>
                  <a:pt x="1531088" y="606056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903767" y="2083981"/>
            <a:ext cx="287080" cy="584791"/>
          </a:xfrm>
          <a:custGeom>
            <a:avLst/>
            <a:gdLst>
              <a:gd name="connsiteX0" fmla="*/ 287080 w 287080"/>
              <a:gd name="connsiteY0" fmla="*/ 0 h 584791"/>
              <a:gd name="connsiteX1" fmla="*/ 85061 w 287080"/>
              <a:gd name="connsiteY1" fmla="*/ 170121 h 584791"/>
              <a:gd name="connsiteX2" fmla="*/ 0 w 287080"/>
              <a:gd name="connsiteY2" fmla="*/ 584791 h 58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080" h="584791">
                <a:moveTo>
                  <a:pt x="287080" y="0"/>
                </a:moveTo>
                <a:cubicBezTo>
                  <a:pt x="209994" y="36328"/>
                  <a:pt x="132908" y="72656"/>
                  <a:pt x="85061" y="170121"/>
                </a:cubicBezTo>
                <a:cubicBezTo>
                  <a:pt x="37214" y="267586"/>
                  <a:pt x="18607" y="426188"/>
                  <a:pt x="0" y="58479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16216" y="2780928"/>
                <a:ext cx="2034595" cy="97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/>
                                        </a:rPr>
                                        <m:t>|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latin typeface="Cambria Math"/>
                                        </a:rPr>
                                        <m:t>|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latin typeface="Cambria Math"/>
                                        </a:rPr>
                                        <m:t>|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latin typeface="Cambria Math"/>
                                        </a:rPr>
                                        <m:t>|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ko-KR" i="1" smtClean="0"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latin typeface="Cambria Math"/>
                                        </a:rPr>
                                        <m:t>|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latin typeface="Cambria Math"/>
                                        </a:rPr>
                                        <m:t>|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2780928"/>
                <a:ext cx="2034595" cy="97270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625875" y="6209088"/>
                <a:ext cx="11339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/>
                        </a:rPr>
                        <m:t>𝑚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&gt;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75" y="6209088"/>
                <a:ext cx="1133965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716016" y="6209088"/>
                <a:ext cx="11339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/>
                        </a:rPr>
                        <m:t>𝑚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&lt;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6209088"/>
                <a:ext cx="1133964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39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SVD</a:t>
            </a:r>
            <a:r>
              <a:rPr lang="en-US" altLang="ko-KR" dirty="0" smtClean="0"/>
              <a:t> (Singular Value Decomposition)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또는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 smtClean="0"/>
                  <a:t>의 고유 값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t="-10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61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71600" y="1700808"/>
                <a:ext cx="39086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sz="2400" b="0" i="1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ko-KR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2400" b="0" i="1" smtClean="0">
                        <a:latin typeface="Cambria Math"/>
                      </a:rPr>
                      <m:t>,</m:t>
                    </m:r>
                    <m:r>
                      <a:rPr lang="en-US" altLang="ko-KR" sz="2400" b="0" i="1" smtClean="0">
                        <a:latin typeface="Cambria Math"/>
                        <a:ea typeface="Cambria Math"/>
                      </a:rPr>
                      <m:t>⋯,</m:t>
                    </m:r>
                    <m:sSup>
                      <m:sSupPr>
                        <m:ctrlPr>
                          <a:rPr lang="en-US" altLang="ko-KR" sz="2400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sz="240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altLang="ko-KR" sz="24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dirty="0" smtClean="0"/>
                  <a:t>	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</a:rPr>
                      <m:t>𝑠</m:t>
                    </m:r>
                    <m:r>
                      <a:rPr lang="en-US" altLang="ko-KR" sz="2400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/>
                      </a:rPr>
                      <m:t>min</m:t>
                    </m:r>
                    <m:r>
                      <a:rPr lang="en-US" altLang="ko-KR" sz="2400" b="0" i="1" smtClean="0">
                        <a:latin typeface="Cambria Math"/>
                      </a:rPr>
                      <m:t>⁡(</m:t>
                    </m:r>
                    <m:r>
                      <a:rPr lang="en-US" altLang="ko-KR" sz="2400" b="0" i="1" smtClean="0">
                        <a:latin typeface="Cambria Math"/>
                      </a:rPr>
                      <m:t>𝑚</m:t>
                    </m:r>
                    <m:r>
                      <a:rPr lang="en-US" altLang="ko-KR" sz="2400" b="0" i="1" smtClean="0">
                        <a:latin typeface="Cambria Math"/>
                      </a:rPr>
                      <m:t>,</m:t>
                    </m:r>
                    <m:r>
                      <a:rPr lang="en-US" altLang="ko-KR" sz="2400" b="0" i="1" smtClean="0">
                        <a:latin typeface="Cambria Math"/>
                      </a:rPr>
                      <m:t>𝑛</m:t>
                    </m:r>
                    <m:r>
                      <a:rPr lang="en-US" altLang="ko-KR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700808"/>
                <a:ext cx="3908634" cy="461665"/>
              </a:xfrm>
              <a:prstGeom prst="rect">
                <a:avLst/>
              </a:prstGeom>
              <a:blipFill rotWithShape="1">
                <a:blip r:embed="rId3"/>
                <a:stretch>
                  <a:fillRect r="-312"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991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SVD</a:t>
            </a:r>
            <a:r>
              <a:rPr lang="ko-KR" altLang="en-US" dirty="0" smtClean="0"/>
              <a:t>의 기하학적 의미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62</a:t>
            </a:fld>
            <a:endParaRPr lang="en-US" altLang="ko-KR" dirty="0"/>
          </a:p>
        </p:txBody>
      </p:sp>
      <p:pic>
        <p:nvPicPr>
          <p:cNvPr id="2050" name="Picture 2" descr="https://blog.kakaocdn.net/dn/nLEJv/btqBZgna6cJ/I2O0bqDjwUURnXlzbGGSE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28800"/>
            <a:ext cx="4104456" cy="373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3568" y="292494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회전 변환</a:t>
            </a: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8024" y="292494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회전 변환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55776" y="3563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스케일링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76574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SVD</a:t>
            </a:r>
            <a:r>
              <a:rPr lang="en-US" altLang="ko-KR" dirty="0" smtClean="0"/>
              <a:t> (Singular Value Decomposition)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63</a:t>
            </a:fld>
            <a:endParaRPr lang="en-US" altLang="ko-KR" dirty="0"/>
          </a:p>
        </p:txBody>
      </p:sp>
      <p:pic>
        <p:nvPicPr>
          <p:cNvPr id="28674" name="Picture 2" descr="https://t1.daumcdn.net/cfile/tistory/2536894052661ADF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79561"/>
            <a:ext cx="523875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s://t1.daumcdn.net/cfile/tistory/23378F3352661E33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34278"/>
            <a:ext cx="523875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https://t1.daumcdn.net/cfile/tistory/2746F23952661E501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76936"/>
            <a:ext cx="52387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56176" y="1196752"/>
            <a:ext cx="2507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Thin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SVD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대각이 아닌 부분 제거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6176" y="3034278"/>
            <a:ext cx="2484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Compact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SVD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대각 중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인 것도 제거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869160"/>
            <a:ext cx="2484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Truncated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SVD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대각 중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 아닌 것도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일부 제거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892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SentiWordNet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7</a:t>
            </a:fld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8" t="68038" r="6865" b="9014"/>
          <a:stretch/>
        </p:blipFill>
        <p:spPr bwMode="auto">
          <a:xfrm>
            <a:off x="156413" y="976670"/>
            <a:ext cx="8128639" cy="2327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7" t="71507" r="31619" b="14247"/>
          <a:stretch/>
        </p:blipFill>
        <p:spPr bwMode="auto">
          <a:xfrm>
            <a:off x="157000" y="3789036"/>
            <a:ext cx="5520507" cy="1444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088105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SentiWordNet – </a:t>
            </a:r>
            <a:r>
              <a:rPr lang="ko-KR" altLang="en-US" smtClean="0"/>
              <a:t>영화 감상평 감성 분석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ko-KR" altLang="en-US" dirty="0" smtClean="0"/>
              <a:t>문서를 문장으로 분해</a:t>
            </a:r>
            <a:endParaRPr lang="en-US" altLang="ko-KR" dirty="0" smtClean="0"/>
          </a:p>
          <a:p>
            <a:pPr marL="514350" indent="-514350">
              <a:buAutoNum type="arabicParenBoth"/>
            </a:pPr>
            <a:r>
              <a:rPr lang="ko-KR" altLang="en-US" dirty="0" smtClean="0"/>
              <a:t>문장을 단어로 토큰화 및 품사 </a:t>
            </a:r>
            <a:r>
              <a:rPr lang="ko-KR" altLang="en-US" dirty="0" err="1" smtClean="0"/>
              <a:t>태깅</a:t>
            </a:r>
            <a:endParaRPr lang="en-US" altLang="ko-KR" dirty="0" smtClean="0"/>
          </a:p>
          <a:p>
            <a:pPr marL="514350" indent="-514350">
              <a:buAutoNum type="arabicParenBoth"/>
            </a:pPr>
            <a:r>
              <a:rPr lang="en-US" altLang="ko-KR" dirty="0" err="1" smtClean="0"/>
              <a:t>synset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senti_synset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514350" indent="-514350">
              <a:buAutoNum type="arabicParenBoth"/>
            </a:pPr>
            <a:r>
              <a:rPr lang="ko-KR" altLang="en-US" dirty="0" smtClean="0"/>
              <a:t>긍정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부정 감성 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8</a:t>
            </a:fld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8" t="66769" r="48642" b="18816"/>
          <a:stretch/>
        </p:blipFill>
        <p:spPr bwMode="auto">
          <a:xfrm>
            <a:off x="827584" y="3645024"/>
            <a:ext cx="3742699" cy="1462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892787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SentiWordNet – </a:t>
            </a:r>
            <a:r>
              <a:rPr lang="ko-KR" altLang="en-US" smtClean="0"/>
              <a:t>영화 감상평 감성 분석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9</a:t>
            </a:fld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1" t="26408" r="29258" b="19508"/>
          <a:stretch/>
        </p:blipFill>
        <p:spPr bwMode="auto">
          <a:xfrm>
            <a:off x="107503" y="892995"/>
            <a:ext cx="5754308" cy="5485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197355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업2">
      <a:majorFont>
        <a:latin typeface="MyriadRegular"/>
        <a:ea typeface="산돌고딕 M"/>
        <a:cs typeface=""/>
      </a:majorFont>
      <a:minorFont>
        <a:latin typeface="MyriadRegular"/>
        <a:ea typeface="산돌고딕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16748</TotalTime>
  <Words>2635</Words>
  <Application>Microsoft Office PowerPoint</Application>
  <PresentationFormat>화면 슬라이드 쇼(4:3)</PresentationFormat>
  <Paragraphs>749</Paragraphs>
  <Slides>63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4" baseType="lpstr">
      <vt:lpstr>기본 디자인</vt:lpstr>
      <vt:lpstr>PowerPoint 프레젠테이션</vt:lpstr>
      <vt:lpstr>IMDB 영화평 – 비지도학습 기반 감성 분석</vt:lpstr>
      <vt:lpstr>WordNet</vt:lpstr>
      <vt:lpstr>WordNet</vt:lpstr>
      <vt:lpstr>WordNet</vt:lpstr>
      <vt:lpstr>WordNet</vt:lpstr>
      <vt:lpstr>SentiWordNet</vt:lpstr>
      <vt:lpstr>SentiWordNet – 영화 감상평 감성 분석</vt:lpstr>
      <vt:lpstr>SentiWordNet – 영화 감상평 감성 분석</vt:lpstr>
      <vt:lpstr>SentiWordNet – 영화 감상평 감성 분석</vt:lpstr>
      <vt:lpstr>VADER – 영화 감상평 감성 분석</vt:lpstr>
      <vt:lpstr>토픽 모델링</vt:lpstr>
      <vt:lpstr>LDA</vt:lpstr>
      <vt:lpstr>LDA</vt:lpstr>
      <vt:lpstr>LDA</vt:lpstr>
      <vt:lpstr>LDA</vt:lpstr>
      <vt:lpstr>LDA</vt:lpstr>
      <vt:lpstr>LDA</vt:lpstr>
      <vt:lpstr>LDA</vt:lpstr>
      <vt:lpstr>LDA</vt:lpstr>
      <vt:lpstr>LDA</vt:lpstr>
      <vt:lpstr>LDA</vt:lpstr>
      <vt:lpstr>LDA</vt:lpstr>
      <vt:lpstr>LDA</vt:lpstr>
      <vt:lpstr>LDA</vt:lpstr>
      <vt:lpstr>LDA</vt:lpstr>
      <vt:lpstr>LDA</vt:lpstr>
      <vt:lpstr>LDA</vt:lpstr>
      <vt:lpstr>LDA</vt:lpstr>
      <vt:lpstr>LDA</vt:lpstr>
      <vt:lpstr>LDA</vt:lpstr>
      <vt:lpstr>문서 군집화</vt:lpstr>
      <vt:lpstr>문서 군집화</vt:lpstr>
      <vt:lpstr>문서 군집화</vt:lpstr>
      <vt:lpstr>문서 군집화</vt:lpstr>
      <vt:lpstr>문서 군집화</vt:lpstr>
      <vt:lpstr>문서 군집화</vt:lpstr>
      <vt:lpstr>군집별 핵심 단어 추출</vt:lpstr>
      <vt:lpstr>군집별 핵심 단어 추출</vt:lpstr>
      <vt:lpstr>군집별 핵심 단어 추출</vt:lpstr>
      <vt:lpstr>문서 유사도</vt:lpstr>
      <vt:lpstr>문서 유사도</vt:lpstr>
      <vt:lpstr>문서 유사도</vt:lpstr>
      <vt:lpstr>문서 유사도</vt:lpstr>
      <vt:lpstr>문서 유사도</vt:lpstr>
      <vt:lpstr>문서 유사도</vt:lpstr>
      <vt:lpstr>문서 유사도</vt:lpstr>
      <vt:lpstr>PowerPoint 프레젠테이션</vt:lpstr>
      <vt:lpstr>추천 시스템</vt:lpstr>
      <vt:lpstr>추천 시스템</vt:lpstr>
      <vt:lpstr>추천 시스템</vt:lpstr>
      <vt:lpstr>콘텐츠 기반 필터링</vt:lpstr>
      <vt:lpstr>협업 필터링</vt:lpstr>
      <vt:lpstr>최근접 이웃 협업 필터링</vt:lpstr>
      <vt:lpstr>사용자 기반 최근접 이웃 협업 필터링</vt:lpstr>
      <vt:lpstr>아이템 기반 최근접 이웃 협업 필터링</vt:lpstr>
      <vt:lpstr>잠재 요인 협업 필터링</vt:lpstr>
      <vt:lpstr>잠재 요인 협업 필터링</vt:lpstr>
      <vt:lpstr>행렬 분해</vt:lpstr>
      <vt:lpstr>SVD (Singular Value Decomposition)</vt:lpstr>
      <vt:lpstr>SVD (Singular Value Decomposition)</vt:lpstr>
      <vt:lpstr>SVD의 기하학적 의미</vt:lpstr>
      <vt:lpstr>SVD (Singular Value Decomposition)</vt:lpstr>
    </vt:vector>
  </TitlesOfParts>
  <Company>(주)파워피티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김애진</dc:creator>
  <cp:lastModifiedBy>AKAII</cp:lastModifiedBy>
  <cp:revision>1108</cp:revision>
  <dcterms:created xsi:type="dcterms:W3CDTF">2009-01-31T03:27:27Z</dcterms:created>
  <dcterms:modified xsi:type="dcterms:W3CDTF">2020-11-22T10:06:51Z</dcterms:modified>
</cp:coreProperties>
</file>